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2"/>
  </p:notesMasterIdLst>
  <p:sldIdLst>
    <p:sldId id="296" r:id="rId2"/>
    <p:sldId id="297" r:id="rId3"/>
    <p:sldId id="358" r:id="rId4"/>
    <p:sldId id="328"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347" r:id="rId22"/>
    <p:sldId id="349" r:id="rId23"/>
    <p:sldId id="350" r:id="rId24"/>
    <p:sldId id="351" r:id="rId25"/>
    <p:sldId id="352" r:id="rId26"/>
    <p:sldId id="353" r:id="rId27"/>
    <p:sldId id="354" r:id="rId28"/>
    <p:sldId id="355" r:id="rId29"/>
    <p:sldId id="356" r:id="rId30"/>
    <p:sldId id="357" r:id="rId3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mesco, Julienne W - Washington, DC" initials="BJW-WD" lastIdx="1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00"/>
    <a:srgbClr val="F7FBFB"/>
    <a:srgbClr val="EBFF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B1120E-D430-43A1-AF8E-4EAAA5F40FA5}" v="11" dt="2023-03-08T16:13:56.7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308" autoAdjust="0"/>
  </p:normalViewPr>
  <p:slideViewPr>
    <p:cSldViewPr>
      <p:cViewPr varScale="1">
        <p:scale>
          <a:sx n="82" d="100"/>
          <a:sy n="82" d="100"/>
        </p:scale>
        <p:origin x="1236" y="84"/>
      </p:cViewPr>
      <p:guideLst>
        <p:guide orient="horz" pos="2160"/>
        <p:guide pos="2880"/>
      </p:guideLst>
    </p:cSldViewPr>
  </p:slideViewPr>
  <p:notesTextViewPr>
    <p:cViewPr>
      <p:scale>
        <a:sx n="1" d="1"/>
        <a:sy n="1" d="1"/>
      </p:scale>
      <p:origin x="0" y="0"/>
    </p:cViewPr>
  </p:notesTextViewPr>
  <p:notesViewPr>
    <p:cSldViewPr>
      <p:cViewPr varScale="1">
        <p:scale>
          <a:sx n="71" d="100"/>
          <a:sy n="71" d="100"/>
        </p:scale>
        <p:origin x="2148"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8DCE307-B75C-4DB1-9EEF-2A7C44DEF2F9}" type="datetimeFigureOut">
              <a:rPr lang="en-US" smtClean="0"/>
              <a:t>5/23/2023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B3DD4BA-5993-41DA-8F7F-360E76A8AE3C}" type="slidenum">
              <a:rPr lang="en-US" smtClean="0"/>
              <a:t>‹#›</a:t>
            </a:fld>
            <a:endParaRPr lang="en-US" dirty="0"/>
          </a:p>
        </p:txBody>
      </p:sp>
    </p:spTree>
    <p:extLst>
      <p:ext uri="{BB962C8B-B14F-4D97-AF65-F5344CB8AC3E}">
        <p14:creationId xmlns:p14="http://schemas.microsoft.com/office/powerpoint/2010/main" val="1671385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604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133">
              <a:defRPr sz="800">
                <a:solidFill>
                  <a:schemeClr val="tx1"/>
                </a:solidFill>
                <a:latin typeface="Arial" charset="0"/>
              </a:defRPr>
            </a:lvl1pPr>
            <a:lvl2pPr marL="744618" indent="-286391" defTabSz="902133">
              <a:defRPr sz="800">
                <a:solidFill>
                  <a:schemeClr val="tx1"/>
                </a:solidFill>
                <a:latin typeface="Arial" charset="0"/>
              </a:defRPr>
            </a:lvl2pPr>
            <a:lvl3pPr marL="1145566" indent="-229113" defTabSz="902133">
              <a:defRPr sz="800">
                <a:solidFill>
                  <a:schemeClr val="tx1"/>
                </a:solidFill>
                <a:latin typeface="Arial" charset="0"/>
              </a:defRPr>
            </a:lvl3pPr>
            <a:lvl4pPr marL="1603791" indent="-229113" defTabSz="902133">
              <a:defRPr sz="800">
                <a:solidFill>
                  <a:schemeClr val="tx1"/>
                </a:solidFill>
                <a:latin typeface="Arial" charset="0"/>
              </a:defRPr>
            </a:lvl4pPr>
            <a:lvl5pPr marL="2062018" indent="-229113" defTabSz="902133">
              <a:defRPr sz="800">
                <a:solidFill>
                  <a:schemeClr val="tx1"/>
                </a:solidFill>
                <a:latin typeface="Arial" charset="0"/>
              </a:defRPr>
            </a:lvl5pPr>
            <a:lvl6pPr marL="2520245" indent="-229113" defTabSz="902133" eaLnBrk="0" fontAlgn="base" hangingPunct="0">
              <a:spcBef>
                <a:spcPct val="0"/>
              </a:spcBef>
              <a:spcAft>
                <a:spcPct val="0"/>
              </a:spcAft>
              <a:defRPr sz="800">
                <a:solidFill>
                  <a:schemeClr val="tx1"/>
                </a:solidFill>
                <a:latin typeface="Arial" charset="0"/>
              </a:defRPr>
            </a:lvl6pPr>
            <a:lvl7pPr marL="2978471" indent="-229113" defTabSz="902133" eaLnBrk="0" fontAlgn="base" hangingPunct="0">
              <a:spcBef>
                <a:spcPct val="0"/>
              </a:spcBef>
              <a:spcAft>
                <a:spcPct val="0"/>
              </a:spcAft>
              <a:defRPr sz="800">
                <a:solidFill>
                  <a:schemeClr val="tx1"/>
                </a:solidFill>
                <a:latin typeface="Arial" charset="0"/>
              </a:defRPr>
            </a:lvl7pPr>
            <a:lvl8pPr marL="3436697" indent="-229113" defTabSz="902133" eaLnBrk="0" fontAlgn="base" hangingPunct="0">
              <a:spcBef>
                <a:spcPct val="0"/>
              </a:spcBef>
              <a:spcAft>
                <a:spcPct val="0"/>
              </a:spcAft>
              <a:defRPr sz="800">
                <a:solidFill>
                  <a:schemeClr val="tx1"/>
                </a:solidFill>
                <a:latin typeface="Arial" charset="0"/>
              </a:defRPr>
            </a:lvl8pPr>
            <a:lvl9pPr marL="3894923" indent="-229113" defTabSz="902133" eaLnBrk="0" fontAlgn="base" hangingPunct="0">
              <a:spcBef>
                <a:spcPct val="0"/>
              </a:spcBef>
              <a:spcAft>
                <a:spcPct val="0"/>
              </a:spcAft>
              <a:defRPr sz="800">
                <a:solidFill>
                  <a:schemeClr val="tx1"/>
                </a:solidFill>
                <a:latin typeface="Arial" charset="0"/>
              </a:defRPr>
            </a:lvl9pPr>
          </a:lstStyle>
          <a:p>
            <a:fld id="{3ABB005E-24EE-40EF-92D6-7EF687AAB0EA}" type="slidenum">
              <a:rPr lang="en-US" altLang="en-US" sz="1200">
                <a:solidFill>
                  <a:srgbClr val="000000"/>
                </a:solidFill>
                <a:latin typeface="Calibri" pitchFamily="34" charset="0"/>
              </a:rPr>
              <a:pPr/>
              <a:t>1</a:t>
            </a:fld>
            <a:endParaRPr lang="en-US" altLang="en-US" sz="1200" dirty="0">
              <a:solidFill>
                <a:srgbClr val="000000"/>
              </a:solidFill>
              <a:latin typeface="Calibri" pitchFamily="34" charset="0"/>
            </a:endParaRPr>
          </a:p>
        </p:txBody>
      </p:sp>
    </p:spTree>
    <p:extLst>
      <p:ext uri="{BB962C8B-B14F-4D97-AF65-F5344CB8AC3E}">
        <p14:creationId xmlns:p14="http://schemas.microsoft.com/office/powerpoint/2010/main" val="1453279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4"/>
          <p:cNvSpPr>
            <a:spLocks noChangeArrowheads="1"/>
          </p:cNvSpPr>
          <p:nvPr/>
        </p:nvSpPr>
        <p:spPr bwMode="auto">
          <a:xfrm>
            <a:off x="0" y="0"/>
            <a:ext cx="9144000" cy="1004888"/>
          </a:xfrm>
          <a:prstGeom prst="rect">
            <a:avLst/>
          </a:prstGeom>
          <a:solidFill>
            <a:srgbClr val="60A1D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sz="2400" dirty="0">
              <a:solidFill>
                <a:srgbClr val="000000"/>
              </a:solidFill>
            </a:endParaRPr>
          </a:p>
        </p:txBody>
      </p:sp>
      <p:sp>
        <p:nvSpPr>
          <p:cNvPr id="5" name="Line 5"/>
          <p:cNvSpPr>
            <a:spLocks noChangeShapeType="1"/>
          </p:cNvSpPr>
          <p:nvPr/>
        </p:nvSpPr>
        <p:spPr bwMode="auto">
          <a:xfrm>
            <a:off x="-4763" y="1004888"/>
            <a:ext cx="9150351"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grpSp>
        <p:nvGrpSpPr>
          <p:cNvPr id="6" name="Group 46"/>
          <p:cNvGrpSpPr>
            <a:grpSpLocks/>
          </p:cNvGrpSpPr>
          <p:nvPr/>
        </p:nvGrpSpPr>
        <p:grpSpPr bwMode="auto">
          <a:xfrm>
            <a:off x="989013" y="254000"/>
            <a:ext cx="2090737" cy="431800"/>
            <a:chOff x="623" y="174"/>
            <a:chExt cx="1022" cy="259"/>
          </a:xfrm>
        </p:grpSpPr>
        <p:sp>
          <p:nvSpPr>
            <p:cNvPr id="7" name="Freeform 12"/>
            <p:cNvSpPr>
              <a:spLocks/>
            </p:cNvSpPr>
            <p:nvPr userDrawn="1"/>
          </p:nvSpPr>
          <p:spPr bwMode="auto">
            <a:xfrm>
              <a:off x="657" y="174"/>
              <a:ext cx="83" cy="82"/>
            </a:xfrm>
            <a:custGeom>
              <a:avLst/>
              <a:gdLst>
                <a:gd name="T0" fmla="*/ 1 w 113"/>
                <a:gd name="T1" fmla="*/ 2 h 107"/>
                <a:gd name="T2" fmla="*/ 1 w 113"/>
                <a:gd name="T3" fmla="*/ 2 h 107"/>
                <a:gd name="T4" fmla="*/ 1 w 113"/>
                <a:gd name="T5" fmla="*/ 2 h 107"/>
                <a:gd name="T6" fmla="*/ 0 w 113"/>
                <a:gd name="T7" fmla="*/ 2 h 107"/>
                <a:gd name="T8" fmla="*/ 1 w 113"/>
                <a:gd name="T9" fmla="*/ 2 h 107"/>
                <a:gd name="T10" fmla="*/ 1 w 113"/>
                <a:gd name="T11" fmla="*/ 2 h 107"/>
                <a:gd name="T12" fmla="*/ 1 w 113"/>
                <a:gd name="T13" fmla="*/ 2 h 107"/>
                <a:gd name="T14" fmla="*/ 1 w 113"/>
                <a:gd name="T15" fmla="*/ 2 h 107"/>
                <a:gd name="T16" fmla="*/ 1 w 113"/>
                <a:gd name="T17" fmla="*/ 2 h 107"/>
                <a:gd name="T18" fmla="*/ 1 w 113"/>
                <a:gd name="T19" fmla="*/ 2 h 107"/>
                <a:gd name="T20" fmla="*/ 1 w 113"/>
                <a:gd name="T21" fmla="*/ 2 h 107"/>
                <a:gd name="T22" fmla="*/ 1 w 113"/>
                <a:gd name="T23" fmla="*/ 0 h 107"/>
                <a:gd name="T24" fmla="*/ 1 w 113"/>
                <a:gd name="T25" fmla="*/ 0 h 107"/>
                <a:gd name="T26" fmla="*/ 1 w 113"/>
                <a:gd name="T27" fmla="*/ 2 h 107"/>
                <a:gd name="T28" fmla="*/ 1 w 113"/>
                <a:gd name="T29" fmla="*/ 2 h 107"/>
                <a:gd name="T30" fmla="*/ 1 w 113"/>
                <a:gd name="T31" fmla="*/ 2 h 107"/>
                <a:gd name="T32" fmla="*/ 1 w 113"/>
                <a:gd name="T33" fmla="*/ 2 h 107"/>
                <a:gd name="T34" fmla="*/ 1 w 113"/>
                <a:gd name="T35" fmla="*/ 2 h 107"/>
                <a:gd name="T36" fmla="*/ 1 w 113"/>
                <a:gd name="T37" fmla="*/ 2 h 107"/>
                <a:gd name="T38" fmla="*/ 1 w 113"/>
                <a:gd name="T39" fmla="*/ 2 h 107"/>
                <a:gd name="T40" fmla="*/ 1 w 113"/>
                <a:gd name="T41" fmla="*/ 2 h 107"/>
                <a:gd name="T42" fmla="*/ 1 w 113"/>
                <a:gd name="T43" fmla="*/ 2 h 107"/>
                <a:gd name="T44" fmla="*/ 1 w 113"/>
                <a:gd name="T45" fmla="*/ 2 h 107"/>
                <a:gd name="T46" fmla="*/ 1 w 113"/>
                <a:gd name="T47" fmla="*/ 2 h 107"/>
                <a:gd name="T48" fmla="*/ 1 w 113"/>
                <a:gd name="T49" fmla="*/ 2 h 107"/>
                <a:gd name="T50" fmla="*/ 1 w 113"/>
                <a:gd name="T51" fmla="*/ 2 h 107"/>
                <a:gd name="T52" fmla="*/ 1 w 113"/>
                <a:gd name="T53" fmla="*/ 2 h 107"/>
                <a:gd name="T54" fmla="*/ 1 w 113"/>
                <a:gd name="T55" fmla="*/ 2 h 107"/>
                <a:gd name="T56" fmla="*/ 1 w 113"/>
                <a:gd name="T57" fmla="*/ 2 h 107"/>
                <a:gd name="T58" fmla="*/ 1 w 113"/>
                <a:gd name="T59" fmla="*/ 2 h 107"/>
                <a:gd name="T60" fmla="*/ 1 w 113"/>
                <a:gd name="T61" fmla="*/ 2 h 107"/>
                <a:gd name="T62" fmla="*/ 1 w 113"/>
                <a:gd name="T63" fmla="*/ 2 h 107"/>
                <a:gd name="T64" fmla="*/ 1 w 113"/>
                <a:gd name="T65" fmla="*/ 2 h 107"/>
                <a:gd name="T66" fmla="*/ 1 w 113"/>
                <a:gd name="T67" fmla="*/ 2 h 107"/>
                <a:gd name="T68" fmla="*/ 1 w 113"/>
                <a:gd name="T69" fmla="*/ 2 h 107"/>
                <a:gd name="T70" fmla="*/ 1 w 113"/>
                <a:gd name="T71" fmla="*/ 2 h 107"/>
                <a:gd name="T72" fmla="*/ 1 w 113"/>
                <a:gd name="T73" fmla="*/ 0 h 107"/>
                <a:gd name="T74" fmla="*/ 1 w 113"/>
                <a:gd name="T75" fmla="*/ 2 h 107"/>
                <a:gd name="T76" fmla="*/ 1 w 113"/>
                <a:gd name="T77" fmla="*/ 2 h 107"/>
                <a:gd name="T78" fmla="*/ 1 w 113"/>
                <a:gd name="T79" fmla="*/ 2 h 107"/>
                <a:gd name="T80" fmla="*/ 1 w 113"/>
                <a:gd name="T81" fmla="*/ 2 h 107"/>
                <a:gd name="T82" fmla="*/ 1 w 113"/>
                <a:gd name="T83" fmla="*/ 2 h 107"/>
                <a:gd name="T84" fmla="*/ 1 w 113"/>
                <a:gd name="T85" fmla="*/ 2 h 107"/>
                <a:gd name="T86" fmla="*/ 1 w 113"/>
                <a:gd name="T87" fmla="*/ 2 h 107"/>
                <a:gd name="T88" fmla="*/ 1 w 113"/>
                <a:gd name="T89" fmla="*/ 2 h 107"/>
                <a:gd name="T90" fmla="*/ 1 w 113"/>
                <a:gd name="T91" fmla="*/ 2 h 107"/>
                <a:gd name="T92" fmla="*/ 1 w 113"/>
                <a:gd name="T93" fmla="*/ 2 h 107"/>
                <a:gd name="T94" fmla="*/ 1 w 113"/>
                <a:gd name="T95" fmla="*/ 2 h 107"/>
                <a:gd name="T96" fmla="*/ 1 w 113"/>
                <a:gd name="T97" fmla="*/ 2 h 107"/>
                <a:gd name="T98" fmla="*/ 1 w 113"/>
                <a:gd name="T99" fmla="*/ 2 h 107"/>
                <a:gd name="T100" fmla="*/ 1 w 113"/>
                <a:gd name="T101" fmla="*/ 2 h 107"/>
                <a:gd name="T102" fmla="*/ 1 w 113"/>
                <a:gd name="T103" fmla="*/ 2 h 10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113" h="107">
                  <a:moveTo>
                    <a:pt x="41" y="106"/>
                  </a:moveTo>
                  <a:lnTo>
                    <a:pt x="31" y="106"/>
                  </a:lnTo>
                  <a:lnTo>
                    <a:pt x="22" y="104"/>
                  </a:lnTo>
                  <a:lnTo>
                    <a:pt x="15" y="102"/>
                  </a:lnTo>
                  <a:lnTo>
                    <a:pt x="8" y="98"/>
                  </a:lnTo>
                  <a:lnTo>
                    <a:pt x="4" y="93"/>
                  </a:lnTo>
                  <a:lnTo>
                    <a:pt x="1" y="87"/>
                  </a:lnTo>
                  <a:lnTo>
                    <a:pt x="0" y="79"/>
                  </a:lnTo>
                  <a:lnTo>
                    <a:pt x="1" y="70"/>
                  </a:lnTo>
                  <a:lnTo>
                    <a:pt x="3" y="63"/>
                  </a:lnTo>
                  <a:lnTo>
                    <a:pt x="5" y="55"/>
                  </a:lnTo>
                  <a:lnTo>
                    <a:pt x="6" y="48"/>
                  </a:lnTo>
                  <a:lnTo>
                    <a:pt x="7" y="42"/>
                  </a:lnTo>
                  <a:lnTo>
                    <a:pt x="9" y="35"/>
                  </a:lnTo>
                  <a:lnTo>
                    <a:pt x="10" y="30"/>
                  </a:lnTo>
                  <a:lnTo>
                    <a:pt x="11" y="24"/>
                  </a:lnTo>
                  <a:lnTo>
                    <a:pt x="12" y="19"/>
                  </a:lnTo>
                  <a:lnTo>
                    <a:pt x="13" y="15"/>
                  </a:lnTo>
                  <a:lnTo>
                    <a:pt x="14" y="11"/>
                  </a:lnTo>
                  <a:lnTo>
                    <a:pt x="15" y="8"/>
                  </a:lnTo>
                  <a:lnTo>
                    <a:pt x="16" y="5"/>
                  </a:lnTo>
                  <a:lnTo>
                    <a:pt x="16" y="3"/>
                  </a:lnTo>
                  <a:lnTo>
                    <a:pt x="17" y="2"/>
                  </a:lnTo>
                  <a:lnTo>
                    <a:pt x="17" y="0"/>
                  </a:lnTo>
                  <a:lnTo>
                    <a:pt x="40" y="0"/>
                  </a:lnTo>
                  <a:lnTo>
                    <a:pt x="40" y="1"/>
                  </a:lnTo>
                  <a:lnTo>
                    <a:pt x="40" y="3"/>
                  </a:lnTo>
                  <a:lnTo>
                    <a:pt x="39" y="6"/>
                  </a:lnTo>
                  <a:lnTo>
                    <a:pt x="38" y="10"/>
                  </a:lnTo>
                  <a:lnTo>
                    <a:pt x="37" y="15"/>
                  </a:lnTo>
                  <a:lnTo>
                    <a:pt x="36" y="20"/>
                  </a:lnTo>
                  <a:lnTo>
                    <a:pt x="35" y="27"/>
                  </a:lnTo>
                  <a:lnTo>
                    <a:pt x="33" y="33"/>
                  </a:lnTo>
                  <a:lnTo>
                    <a:pt x="32" y="38"/>
                  </a:lnTo>
                  <a:lnTo>
                    <a:pt x="30" y="44"/>
                  </a:lnTo>
                  <a:lnTo>
                    <a:pt x="29" y="50"/>
                  </a:lnTo>
                  <a:lnTo>
                    <a:pt x="28" y="54"/>
                  </a:lnTo>
                  <a:lnTo>
                    <a:pt x="27" y="58"/>
                  </a:lnTo>
                  <a:lnTo>
                    <a:pt x="27" y="62"/>
                  </a:lnTo>
                  <a:lnTo>
                    <a:pt x="26" y="63"/>
                  </a:lnTo>
                  <a:lnTo>
                    <a:pt x="26" y="64"/>
                  </a:lnTo>
                  <a:lnTo>
                    <a:pt x="25" y="69"/>
                  </a:lnTo>
                  <a:lnTo>
                    <a:pt x="25" y="74"/>
                  </a:lnTo>
                  <a:lnTo>
                    <a:pt x="26" y="79"/>
                  </a:lnTo>
                  <a:lnTo>
                    <a:pt x="27" y="83"/>
                  </a:lnTo>
                  <a:lnTo>
                    <a:pt x="30" y="86"/>
                  </a:lnTo>
                  <a:lnTo>
                    <a:pt x="34" y="88"/>
                  </a:lnTo>
                  <a:lnTo>
                    <a:pt x="38" y="89"/>
                  </a:lnTo>
                  <a:lnTo>
                    <a:pt x="44" y="89"/>
                  </a:lnTo>
                  <a:lnTo>
                    <a:pt x="51" y="89"/>
                  </a:lnTo>
                  <a:lnTo>
                    <a:pt x="56" y="88"/>
                  </a:lnTo>
                  <a:lnTo>
                    <a:pt x="61" y="86"/>
                  </a:lnTo>
                  <a:lnTo>
                    <a:pt x="65" y="83"/>
                  </a:lnTo>
                  <a:lnTo>
                    <a:pt x="68" y="79"/>
                  </a:lnTo>
                  <a:lnTo>
                    <a:pt x="71" y="74"/>
                  </a:lnTo>
                  <a:lnTo>
                    <a:pt x="73" y="69"/>
                  </a:lnTo>
                  <a:lnTo>
                    <a:pt x="74" y="64"/>
                  </a:lnTo>
                  <a:lnTo>
                    <a:pt x="75" y="62"/>
                  </a:lnTo>
                  <a:lnTo>
                    <a:pt x="76" y="58"/>
                  </a:lnTo>
                  <a:lnTo>
                    <a:pt x="76" y="54"/>
                  </a:lnTo>
                  <a:lnTo>
                    <a:pt x="78" y="50"/>
                  </a:lnTo>
                  <a:lnTo>
                    <a:pt x="78" y="45"/>
                  </a:lnTo>
                  <a:lnTo>
                    <a:pt x="80" y="39"/>
                  </a:lnTo>
                  <a:lnTo>
                    <a:pt x="81" y="34"/>
                  </a:lnTo>
                  <a:lnTo>
                    <a:pt x="82" y="28"/>
                  </a:lnTo>
                  <a:lnTo>
                    <a:pt x="83" y="23"/>
                  </a:lnTo>
                  <a:lnTo>
                    <a:pt x="84" y="18"/>
                  </a:lnTo>
                  <a:lnTo>
                    <a:pt x="86" y="13"/>
                  </a:lnTo>
                  <a:lnTo>
                    <a:pt x="87" y="9"/>
                  </a:lnTo>
                  <a:lnTo>
                    <a:pt x="87" y="5"/>
                  </a:lnTo>
                  <a:lnTo>
                    <a:pt x="88" y="2"/>
                  </a:lnTo>
                  <a:lnTo>
                    <a:pt x="89" y="0"/>
                  </a:lnTo>
                  <a:lnTo>
                    <a:pt x="112" y="0"/>
                  </a:lnTo>
                  <a:lnTo>
                    <a:pt x="109" y="12"/>
                  </a:lnTo>
                  <a:lnTo>
                    <a:pt x="107" y="20"/>
                  </a:lnTo>
                  <a:lnTo>
                    <a:pt x="106" y="27"/>
                  </a:lnTo>
                  <a:lnTo>
                    <a:pt x="105" y="31"/>
                  </a:lnTo>
                  <a:lnTo>
                    <a:pt x="105" y="33"/>
                  </a:lnTo>
                  <a:lnTo>
                    <a:pt x="104" y="35"/>
                  </a:lnTo>
                  <a:lnTo>
                    <a:pt x="104" y="36"/>
                  </a:lnTo>
                  <a:lnTo>
                    <a:pt x="104" y="37"/>
                  </a:lnTo>
                  <a:lnTo>
                    <a:pt x="103" y="40"/>
                  </a:lnTo>
                  <a:lnTo>
                    <a:pt x="102" y="44"/>
                  </a:lnTo>
                  <a:lnTo>
                    <a:pt x="101" y="50"/>
                  </a:lnTo>
                  <a:lnTo>
                    <a:pt x="99" y="59"/>
                  </a:lnTo>
                  <a:lnTo>
                    <a:pt x="97" y="70"/>
                  </a:lnTo>
                  <a:lnTo>
                    <a:pt x="95" y="75"/>
                  </a:lnTo>
                  <a:lnTo>
                    <a:pt x="94" y="79"/>
                  </a:lnTo>
                  <a:lnTo>
                    <a:pt x="92" y="83"/>
                  </a:lnTo>
                  <a:lnTo>
                    <a:pt x="90" y="87"/>
                  </a:lnTo>
                  <a:lnTo>
                    <a:pt x="87" y="90"/>
                  </a:lnTo>
                  <a:lnTo>
                    <a:pt x="84" y="93"/>
                  </a:lnTo>
                  <a:lnTo>
                    <a:pt x="81" y="95"/>
                  </a:lnTo>
                  <a:lnTo>
                    <a:pt x="77" y="98"/>
                  </a:lnTo>
                  <a:lnTo>
                    <a:pt x="74" y="99"/>
                  </a:lnTo>
                  <a:lnTo>
                    <a:pt x="70" y="102"/>
                  </a:lnTo>
                  <a:lnTo>
                    <a:pt x="65" y="103"/>
                  </a:lnTo>
                  <a:lnTo>
                    <a:pt x="61" y="104"/>
                  </a:lnTo>
                  <a:lnTo>
                    <a:pt x="56" y="105"/>
                  </a:lnTo>
                  <a:lnTo>
                    <a:pt x="52" y="106"/>
                  </a:lnTo>
                  <a:lnTo>
                    <a:pt x="46" y="106"/>
                  </a:lnTo>
                  <a:lnTo>
                    <a:pt x="41" y="106"/>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8" name="Freeform 13"/>
            <p:cNvSpPr>
              <a:spLocks/>
            </p:cNvSpPr>
            <p:nvPr userDrawn="1"/>
          </p:nvSpPr>
          <p:spPr bwMode="auto">
            <a:xfrm>
              <a:off x="740" y="174"/>
              <a:ext cx="88" cy="81"/>
            </a:xfrm>
            <a:custGeom>
              <a:avLst/>
              <a:gdLst>
                <a:gd name="T0" fmla="*/ 1 w 118"/>
                <a:gd name="T1" fmla="*/ 2 h 106"/>
                <a:gd name="T2" fmla="*/ 1 w 118"/>
                <a:gd name="T3" fmla="*/ 2 h 106"/>
                <a:gd name="T4" fmla="*/ 1 w 118"/>
                <a:gd name="T5" fmla="*/ 2 h 106"/>
                <a:gd name="T6" fmla="*/ 1 w 118"/>
                <a:gd name="T7" fmla="*/ 2 h 106"/>
                <a:gd name="T8" fmla="*/ 1 w 118"/>
                <a:gd name="T9" fmla="*/ 2 h 106"/>
                <a:gd name="T10" fmla="*/ 0 w 118"/>
                <a:gd name="T11" fmla="*/ 2 h 106"/>
                <a:gd name="T12" fmla="*/ 1 w 118"/>
                <a:gd name="T13" fmla="*/ 0 h 106"/>
                <a:gd name="T14" fmla="*/ 1 w 118"/>
                <a:gd name="T15" fmla="*/ 0 h 106"/>
                <a:gd name="T16" fmla="*/ 1 w 118"/>
                <a:gd name="T17" fmla="*/ 2 h 106"/>
                <a:gd name="T18" fmla="*/ 1 w 118"/>
                <a:gd name="T19" fmla="*/ 2 h 106"/>
                <a:gd name="T20" fmla="*/ 1 w 118"/>
                <a:gd name="T21" fmla="*/ 0 h 106"/>
                <a:gd name="T22" fmla="*/ 1 w 118"/>
                <a:gd name="T23" fmla="*/ 0 h 106"/>
                <a:gd name="T24" fmla="*/ 1 w 118"/>
                <a:gd name="T25" fmla="*/ 2 h 1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8" h="106">
                  <a:moveTo>
                    <a:pt x="94" y="105"/>
                  </a:moveTo>
                  <a:lnTo>
                    <a:pt x="65" y="105"/>
                  </a:lnTo>
                  <a:lnTo>
                    <a:pt x="38" y="27"/>
                  </a:lnTo>
                  <a:lnTo>
                    <a:pt x="21" y="105"/>
                  </a:lnTo>
                  <a:lnTo>
                    <a:pt x="0" y="105"/>
                  </a:lnTo>
                  <a:lnTo>
                    <a:pt x="23" y="0"/>
                  </a:lnTo>
                  <a:lnTo>
                    <a:pt x="53" y="0"/>
                  </a:lnTo>
                  <a:lnTo>
                    <a:pt x="79" y="79"/>
                  </a:lnTo>
                  <a:lnTo>
                    <a:pt x="96" y="0"/>
                  </a:lnTo>
                  <a:lnTo>
                    <a:pt x="117" y="0"/>
                  </a:lnTo>
                  <a:lnTo>
                    <a:pt x="94" y="10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9" name="Freeform 14"/>
            <p:cNvSpPr>
              <a:spLocks/>
            </p:cNvSpPr>
            <p:nvPr userDrawn="1"/>
          </p:nvSpPr>
          <p:spPr bwMode="auto">
            <a:xfrm>
              <a:off x="828" y="174"/>
              <a:ext cx="34" cy="81"/>
            </a:xfrm>
            <a:custGeom>
              <a:avLst/>
              <a:gdLst>
                <a:gd name="T0" fmla="*/ 1 w 46"/>
                <a:gd name="T1" fmla="*/ 2 h 106"/>
                <a:gd name="T2" fmla="*/ 0 w 46"/>
                <a:gd name="T3" fmla="*/ 2 h 106"/>
                <a:gd name="T4" fmla="*/ 1 w 46"/>
                <a:gd name="T5" fmla="*/ 0 h 106"/>
                <a:gd name="T6" fmla="*/ 1 w 46"/>
                <a:gd name="T7" fmla="*/ 0 h 106"/>
                <a:gd name="T8" fmla="*/ 1 w 46"/>
                <a:gd name="T9" fmla="*/ 2 h 10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106">
                  <a:moveTo>
                    <a:pt x="23" y="105"/>
                  </a:moveTo>
                  <a:lnTo>
                    <a:pt x="0" y="105"/>
                  </a:lnTo>
                  <a:lnTo>
                    <a:pt x="22" y="0"/>
                  </a:lnTo>
                  <a:lnTo>
                    <a:pt x="45" y="0"/>
                  </a:lnTo>
                  <a:lnTo>
                    <a:pt x="23" y="10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 name="Freeform 15"/>
            <p:cNvSpPr>
              <a:spLocks/>
            </p:cNvSpPr>
            <p:nvPr userDrawn="1"/>
          </p:nvSpPr>
          <p:spPr bwMode="auto">
            <a:xfrm>
              <a:off x="872" y="174"/>
              <a:ext cx="67" cy="81"/>
            </a:xfrm>
            <a:custGeom>
              <a:avLst/>
              <a:gdLst>
                <a:gd name="T0" fmla="*/ 1 w 91"/>
                <a:gd name="T1" fmla="*/ 2 h 106"/>
                <a:gd name="T2" fmla="*/ 1 w 91"/>
                <a:gd name="T3" fmla="*/ 2 h 106"/>
                <a:gd name="T4" fmla="*/ 1 w 91"/>
                <a:gd name="T5" fmla="*/ 2 h 106"/>
                <a:gd name="T6" fmla="*/ 1 w 91"/>
                <a:gd name="T7" fmla="*/ 2 h 106"/>
                <a:gd name="T8" fmla="*/ 1 w 91"/>
                <a:gd name="T9" fmla="*/ 2 h 106"/>
                <a:gd name="T10" fmla="*/ 0 w 91"/>
                <a:gd name="T11" fmla="*/ 2 h 106"/>
                <a:gd name="T12" fmla="*/ 1 w 91"/>
                <a:gd name="T13" fmla="*/ 0 h 106"/>
                <a:gd name="T14" fmla="*/ 1 w 91"/>
                <a:gd name="T15" fmla="*/ 0 h 106"/>
                <a:gd name="T16" fmla="*/ 1 w 91"/>
                <a:gd name="T17" fmla="*/ 2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1" h="106">
                  <a:moveTo>
                    <a:pt x="87" y="17"/>
                  </a:moveTo>
                  <a:lnTo>
                    <a:pt x="54" y="17"/>
                  </a:lnTo>
                  <a:lnTo>
                    <a:pt x="36" y="105"/>
                  </a:lnTo>
                  <a:lnTo>
                    <a:pt x="13" y="105"/>
                  </a:lnTo>
                  <a:lnTo>
                    <a:pt x="32" y="17"/>
                  </a:lnTo>
                  <a:lnTo>
                    <a:pt x="0" y="17"/>
                  </a:lnTo>
                  <a:lnTo>
                    <a:pt x="4" y="0"/>
                  </a:lnTo>
                  <a:lnTo>
                    <a:pt x="90" y="0"/>
                  </a:lnTo>
                  <a:lnTo>
                    <a:pt x="87"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1" name="Freeform 16"/>
            <p:cNvSpPr>
              <a:spLocks/>
            </p:cNvSpPr>
            <p:nvPr userDrawn="1"/>
          </p:nvSpPr>
          <p:spPr bwMode="auto">
            <a:xfrm>
              <a:off x="936" y="174"/>
              <a:ext cx="75" cy="81"/>
            </a:xfrm>
            <a:custGeom>
              <a:avLst/>
              <a:gdLst>
                <a:gd name="T0" fmla="*/ 1 w 102"/>
                <a:gd name="T1" fmla="*/ 2 h 106"/>
                <a:gd name="T2" fmla="*/ 1 w 102"/>
                <a:gd name="T3" fmla="*/ 2 h 106"/>
                <a:gd name="T4" fmla="*/ 1 w 102"/>
                <a:gd name="T5" fmla="*/ 2 h 106"/>
                <a:gd name="T6" fmla="*/ 1 w 102"/>
                <a:gd name="T7" fmla="*/ 2 h 106"/>
                <a:gd name="T8" fmla="*/ 1 w 102"/>
                <a:gd name="T9" fmla="*/ 2 h 106"/>
                <a:gd name="T10" fmla="*/ 1 w 102"/>
                <a:gd name="T11" fmla="*/ 2 h 106"/>
                <a:gd name="T12" fmla="*/ 1 w 102"/>
                <a:gd name="T13" fmla="*/ 2 h 106"/>
                <a:gd name="T14" fmla="*/ 1 w 102"/>
                <a:gd name="T15" fmla="*/ 2 h 106"/>
                <a:gd name="T16" fmla="*/ 1 w 102"/>
                <a:gd name="T17" fmla="*/ 2 h 106"/>
                <a:gd name="T18" fmla="*/ 0 w 102"/>
                <a:gd name="T19" fmla="*/ 2 h 106"/>
                <a:gd name="T20" fmla="*/ 1 w 102"/>
                <a:gd name="T21" fmla="*/ 0 h 106"/>
                <a:gd name="T22" fmla="*/ 1 w 102"/>
                <a:gd name="T23" fmla="*/ 0 h 106"/>
                <a:gd name="T24" fmla="*/ 1 w 102"/>
                <a:gd name="T25" fmla="*/ 2 h 1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2" h="106">
                  <a:moveTo>
                    <a:pt x="97" y="17"/>
                  </a:moveTo>
                  <a:lnTo>
                    <a:pt x="43" y="17"/>
                  </a:lnTo>
                  <a:lnTo>
                    <a:pt x="37" y="44"/>
                  </a:lnTo>
                  <a:lnTo>
                    <a:pt x="84" y="44"/>
                  </a:lnTo>
                  <a:lnTo>
                    <a:pt x="81" y="59"/>
                  </a:lnTo>
                  <a:lnTo>
                    <a:pt x="34" y="59"/>
                  </a:lnTo>
                  <a:lnTo>
                    <a:pt x="27" y="88"/>
                  </a:lnTo>
                  <a:lnTo>
                    <a:pt x="81" y="88"/>
                  </a:lnTo>
                  <a:lnTo>
                    <a:pt x="78" y="105"/>
                  </a:lnTo>
                  <a:lnTo>
                    <a:pt x="0" y="105"/>
                  </a:lnTo>
                  <a:lnTo>
                    <a:pt x="23" y="0"/>
                  </a:lnTo>
                  <a:lnTo>
                    <a:pt x="101" y="0"/>
                  </a:lnTo>
                  <a:lnTo>
                    <a:pt x="97"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2" name="Freeform 17"/>
            <p:cNvSpPr>
              <a:spLocks/>
            </p:cNvSpPr>
            <p:nvPr userDrawn="1"/>
          </p:nvSpPr>
          <p:spPr bwMode="auto">
            <a:xfrm>
              <a:off x="1015" y="174"/>
              <a:ext cx="76" cy="40"/>
            </a:xfrm>
            <a:custGeom>
              <a:avLst/>
              <a:gdLst>
                <a:gd name="T0" fmla="*/ 0 w 103"/>
                <a:gd name="T1" fmla="*/ 2 h 52"/>
                <a:gd name="T2" fmla="*/ 1 w 103"/>
                <a:gd name="T3" fmla="*/ 0 h 52"/>
                <a:gd name="T4" fmla="*/ 1 w 103"/>
                <a:gd name="T5" fmla="*/ 0 h 52"/>
                <a:gd name="T6" fmla="*/ 1 w 103"/>
                <a:gd name="T7" fmla="*/ 0 h 52"/>
                <a:gd name="T8" fmla="*/ 1 w 103"/>
                <a:gd name="T9" fmla="*/ 1 h 52"/>
                <a:gd name="T10" fmla="*/ 1 w 103"/>
                <a:gd name="T11" fmla="*/ 2 h 52"/>
                <a:gd name="T12" fmla="*/ 1 w 103"/>
                <a:gd name="T13" fmla="*/ 2 h 52"/>
                <a:gd name="T14" fmla="*/ 1 w 103"/>
                <a:gd name="T15" fmla="*/ 2 h 52"/>
                <a:gd name="T16" fmla="*/ 1 w 103"/>
                <a:gd name="T17" fmla="*/ 2 h 52"/>
                <a:gd name="T18" fmla="*/ 1 w 103"/>
                <a:gd name="T19" fmla="*/ 2 h 52"/>
                <a:gd name="T20" fmla="*/ 1 w 103"/>
                <a:gd name="T21" fmla="*/ 2 h 52"/>
                <a:gd name="T22" fmla="*/ 1 w 103"/>
                <a:gd name="T23" fmla="*/ 2 h 52"/>
                <a:gd name="T24" fmla="*/ 1 w 103"/>
                <a:gd name="T25" fmla="*/ 2 h 52"/>
                <a:gd name="T26" fmla="*/ 1 w 103"/>
                <a:gd name="T27" fmla="*/ 2 h 52"/>
                <a:gd name="T28" fmla="*/ 1 w 103"/>
                <a:gd name="T29" fmla="*/ 2 h 52"/>
                <a:gd name="T30" fmla="*/ 1 w 103"/>
                <a:gd name="T31" fmla="*/ 2 h 52"/>
                <a:gd name="T32" fmla="*/ 1 w 103"/>
                <a:gd name="T33" fmla="*/ 2 h 52"/>
                <a:gd name="T34" fmla="*/ 1 w 103"/>
                <a:gd name="T35" fmla="*/ 2 h 52"/>
                <a:gd name="T36" fmla="*/ 1 w 103"/>
                <a:gd name="T37" fmla="*/ 2 h 52"/>
                <a:gd name="T38" fmla="*/ 1 w 103"/>
                <a:gd name="T39" fmla="*/ 2 h 52"/>
                <a:gd name="T40" fmla="*/ 1 w 103"/>
                <a:gd name="T41" fmla="*/ 2 h 52"/>
                <a:gd name="T42" fmla="*/ 1 w 103"/>
                <a:gd name="T43" fmla="*/ 2 h 52"/>
                <a:gd name="T44" fmla="*/ 1 w 103"/>
                <a:gd name="T45" fmla="*/ 2 h 52"/>
                <a:gd name="T46" fmla="*/ 1 w 103"/>
                <a:gd name="T47" fmla="*/ 2 h 52"/>
                <a:gd name="T48" fmla="*/ 1 w 103"/>
                <a:gd name="T49" fmla="*/ 2 h 52"/>
                <a:gd name="T50" fmla="*/ 1 w 103"/>
                <a:gd name="T51" fmla="*/ 2 h 52"/>
                <a:gd name="T52" fmla="*/ 1 w 103"/>
                <a:gd name="T53" fmla="*/ 2 h 52"/>
                <a:gd name="T54" fmla="*/ 1 w 103"/>
                <a:gd name="T55" fmla="*/ 2 h 52"/>
                <a:gd name="T56" fmla="*/ 1 w 103"/>
                <a:gd name="T57" fmla="*/ 2 h 52"/>
                <a:gd name="T58" fmla="*/ 1 w 103"/>
                <a:gd name="T59" fmla="*/ 2 h 52"/>
                <a:gd name="T60" fmla="*/ 1 w 103"/>
                <a:gd name="T61" fmla="*/ 2 h 52"/>
                <a:gd name="T62" fmla="*/ 1 w 103"/>
                <a:gd name="T63" fmla="*/ 2 h 52"/>
                <a:gd name="T64" fmla="*/ 1 w 103"/>
                <a:gd name="T65" fmla="*/ 2 h 52"/>
                <a:gd name="T66" fmla="*/ 0 w 103"/>
                <a:gd name="T67" fmla="*/ 2 h 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3" h="52">
                  <a:moveTo>
                    <a:pt x="0" y="51"/>
                  </a:moveTo>
                  <a:lnTo>
                    <a:pt x="11" y="0"/>
                  </a:lnTo>
                  <a:lnTo>
                    <a:pt x="63" y="0"/>
                  </a:lnTo>
                  <a:lnTo>
                    <a:pt x="69" y="0"/>
                  </a:lnTo>
                  <a:lnTo>
                    <a:pt x="74" y="1"/>
                  </a:lnTo>
                  <a:lnTo>
                    <a:pt x="78" y="2"/>
                  </a:lnTo>
                  <a:lnTo>
                    <a:pt x="83" y="3"/>
                  </a:lnTo>
                  <a:lnTo>
                    <a:pt x="87" y="5"/>
                  </a:lnTo>
                  <a:lnTo>
                    <a:pt x="90" y="8"/>
                  </a:lnTo>
                  <a:lnTo>
                    <a:pt x="93" y="10"/>
                  </a:lnTo>
                  <a:lnTo>
                    <a:pt x="96" y="13"/>
                  </a:lnTo>
                  <a:lnTo>
                    <a:pt x="98" y="17"/>
                  </a:lnTo>
                  <a:lnTo>
                    <a:pt x="100" y="20"/>
                  </a:lnTo>
                  <a:lnTo>
                    <a:pt x="101" y="24"/>
                  </a:lnTo>
                  <a:lnTo>
                    <a:pt x="102" y="28"/>
                  </a:lnTo>
                  <a:lnTo>
                    <a:pt x="102" y="33"/>
                  </a:lnTo>
                  <a:lnTo>
                    <a:pt x="102" y="37"/>
                  </a:lnTo>
                  <a:lnTo>
                    <a:pt x="102" y="42"/>
                  </a:lnTo>
                  <a:lnTo>
                    <a:pt x="101" y="46"/>
                  </a:lnTo>
                  <a:lnTo>
                    <a:pt x="100" y="51"/>
                  </a:lnTo>
                  <a:lnTo>
                    <a:pt x="77" y="51"/>
                  </a:lnTo>
                  <a:lnTo>
                    <a:pt x="78" y="50"/>
                  </a:lnTo>
                  <a:lnTo>
                    <a:pt x="78" y="46"/>
                  </a:lnTo>
                  <a:lnTo>
                    <a:pt x="79" y="40"/>
                  </a:lnTo>
                  <a:lnTo>
                    <a:pt x="79" y="35"/>
                  </a:lnTo>
                  <a:lnTo>
                    <a:pt x="77" y="29"/>
                  </a:lnTo>
                  <a:lnTo>
                    <a:pt x="75" y="25"/>
                  </a:lnTo>
                  <a:lnTo>
                    <a:pt x="72" y="21"/>
                  </a:lnTo>
                  <a:lnTo>
                    <a:pt x="67" y="18"/>
                  </a:lnTo>
                  <a:lnTo>
                    <a:pt x="62" y="16"/>
                  </a:lnTo>
                  <a:lnTo>
                    <a:pt x="55" y="16"/>
                  </a:lnTo>
                  <a:lnTo>
                    <a:pt x="31" y="16"/>
                  </a:lnTo>
                  <a:lnTo>
                    <a:pt x="24" y="51"/>
                  </a:lnTo>
                  <a:lnTo>
                    <a:pt x="0" y="51"/>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3" name="Freeform 18"/>
            <p:cNvSpPr>
              <a:spLocks/>
            </p:cNvSpPr>
            <p:nvPr userDrawn="1"/>
          </p:nvSpPr>
          <p:spPr bwMode="auto">
            <a:xfrm>
              <a:off x="1007" y="215"/>
              <a:ext cx="82" cy="40"/>
            </a:xfrm>
            <a:custGeom>
              <a:avLst/>
              <a:gdLst>
                <a:gd name="T0" fmla="*/ 1 w 111"/>
                <a:gd name="T1" fmla="*/ 0 h 53"/>
                <a:gd name="T2" fmla="*/ 0 w 111"/>
                <a:gd name="T3" fmla="*/ 2 h 53"/>
                <a:gd name="T4" fmla="*/ 1 w 111"/>
                <a:gd name="T5" fmla="*/ 2 h 53"/>
                <a:gd name="T6" fmla="*/ 1 w 111"/>
                <a:gd name="T7" fmla="*/ 2 h 53"/>
                <a:gd name="T8" fmla="*/ 1 w 111"/>
                <a:gd name="T9" fmla="*/ 2 h 53"/>
                <a:gd name="T10" fmla="*/ 1 w 111"/>
                <a:gd name="T11" fmla="*/ 2 h 53"/>
                <a:gd name="T12" fmla="*/ 1 w 111"/>
                <a:gd name="T13" fmla="*/ 2 h 53"/>
                <a:gd name="T14" fmla="*/ 1 w 111"/>
                <a:gd name="T15" fmla="*/ 2 h 53"/>
                <a:gd name="T16" fmla="*/ 1 w 111"/>
                <a:gd name="T17" fmla="*/ 2 h 53"/>
                <a:gd name="T18" fmla="*/ 1 w 111"/>
                <a:gd name="T19" fmla="*/ 2 h 53"/>
                <a:gd name="T20" fmla="*/ 1 w 111"/>
                <a:gd name="T21" fmla="*/ 2 h 53"/>
                <a:gd name="T22" fmla="*/ 1 w 111"/>
                <a:gd name="T23" fmla="*/ 2 h 53"/>
                <a:gd name="T24" fmla="*/ 1 w 111"/>
                <a:gd name="T25" fmla="*/ 2 h 53"/>
                <a:gd name="T26" fmla="*/ 1 w 111"/>
                <a:gd name="T27" fmla="*/ 2 h 53"/>
                <a:gd name="T28" fmla="*/ 1 w 111"/>
                <a:gd name="T29" fmla="*/ 2 h 53"/>
                <a:gd name="T30" fmla="*/ 1 w 111"/>
                <a:gd name="T31" fmla="*/ 2 h 53"/>
                <a:gd name="T32" fmla="*/ 1 w 111"/>
                <a:gd name="T33" fmla="*/ 2 h 53"/>
                <a:gd name="T34" fmla="*/ 1 w 111"/>
                <a:gd name="T35" fmla="*/ 2 h 53"/>
                <a:gd name="T36" fmla="*/ 1 w 111"/>
                <a:gd name="T37" fmla="*/ 0 h 53"/>
                <a:gd name="T38" fmla="*/ 1 w 111"/>
                <a:gd name="T39" fmla="*/ 0 h 53"/>
                <a:gd name="T40" fmla="*/ 1 w 111"/>
                <a:gd name="T41" fmla="*/ 2 h 53"/>
                <a:gd name="T42" fmla="*/ 1 w 111"/>
                <a:gd name="T43" fmla="*/ 2 h 53"/>
                <a:gd name="T44" fmla="*/ 1 w 111"/>
                <a:gd name="T45" fmla="*/ 2 h 53"/>
                <a:gd name="T46" fmla="*/ 1 w 111"/>
                <a:gd name="T47" fmla="*/ 2 h 53"/>
                <a:gd name="T48" fmla="*/ 1 w 111"/>
                <a:gd name="T49" fmla="*/ 2 h 53"/>
                <a:gd name="T50" fmla="*/ 1 w 111"/>
                <a:gd name="T51" fmla="*/ 2 h 53"/>
                <a:gd name="T52" fmla="*/ 1 w 111"/>
                <a:gd name="T53" fmla="*/ 2 h 53"/>
                <a:gd name="T54" fmla="*/ 1 w 111"/>
                <a:gd name="T55" fmla="*/ 2 h 53"/>
                <a:gd name="T56" fmla="*/ 1 w 111"/>
                <a:gd name="T57" fmla="*/ 2 h 53"/>
                <a:gd name="T58" fmla="*/ 1 w 111"/>
                <a:gd name="T59" fmla="*/ 2 h 53"/>
                <a:gd name="T60" fmla="*/ 1 w 111"/>
                <a:gd name="T61" fmla="*/ 2 h 53"/>
                <a:gd name="T62" fmla="*/ 1 w 111"/>
                <a:gd name="T63" fmla="*/ 2 h 53"/>
                <a:gd name="T64" fmla="*/ 1 w 111"/>
                <a:gd name="T65" fmla="*/ 2 h 53"/>
                <a:gd name="T66" fmla="*/ 1 w 111"/>
                <a:gd name="T67" fmla="*/ 2 h 53"/>
                <a:gd name="T68" fmla="*/ 1 w 111"/>
                <a:gd name="T69" fmla="*/ 2 h 53"/>
                <a:gd name="T70" fmla="*/ 1 w 111"/>
                <a:gd name="T71" fmla="*/ 2 h 53"/>
                <a:gd name="T72" fmla="*/ 1 w 111"/>
                <a:gd name="T73" fmla="*/ 0 h 53"/>
                <a:gd name="T74" fmla="*/ 1 w 111"/>
                <a:gd name="T75" fmla="*/ 0 h 5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11" h="53">
                  <a:moveTo>
                    <a:pt x="11" y="0"/>
                  </a:moveTo>
                  <a:lnTo>
                    <a:pt x="0" y="52"/>
                  </a:lnTo>
                  <a:lnTo>
                    <a:pt x="47" y="52"/>
                  </a:lnTo>
                  <a:lnTo>
                    <a:pt x="53" y="51"/>
                  </a:lnTo>
                  <a:lnTo>
                    <a:pt x="58" y="51"/>
                  </a:lnTo>
                  <a:lnTo>
                    <a:pt x="63" y="50"/>
                  </a:lnTo>
                  <a:lnTo>
                    <a:pt x="69" y="48"/>
                  </a:lnTo>
                  <a:lnTo>
                    <a:pt x="74" y="46"/>
                  </a:lnTo>
                  <a:lnTo>
                    <a:pt x="79" y="44"/>
                  </a:lnTo>
                  <a:lnTo>
                    <a:pt x="83" y="41"/>
                  </a:lnTo>
                  <a:lnTo>
                    <a:pt x="88" y="38"/>
                  </a:lnTo>
                  <a:lnTo>
                    <a:pt x="92" y="34"/>
                  </a:lnTo>
                  <a:lnTo>
                    <a:pt x="95" y="30"/>
                  </a:lnTo>
                  <a:lnTo>
                    <a:pt x="99" y="25"/>
                  </a:lnTo>
                  <a:lnTo>
                    <a:pt x="102" y="20"/>
                  </a:lnTo>
                  <a:lnTo>
                    <a:pt x="105" y="15"/>
                  </a:lnTo>
                  <a:lnTo>
                    <a:pt x="107" y="8"/>
                  </a:lnTo>
                  <a:lnTo>
                    <a:pt x="110" y="2"/>
                  </a:lnTo>
                  <a:lnTo>
                    <a:pt x="110" y="0"/>
                  </a:lnTo>
                  <a:lnTo>
                    <a:pt x="87" y="0"/>
                  </a:lnTo>
                  <a:lnTo>
                    <a:pt x="86" y="3"/>
                  </a:lnTo>
                  <a:lnTo>
                    <a:pt x="85" y="7"/>
                  </a:lnTo>
                  <a:lnTo>
                    <a:pt x="83" y="11"/>
                  </a:lnTo>
                  <a:lnTo>
                    <a:pt x="82" y="15"/>
                  </a:lnTo>
                  <a:lnTo>
                    <a:pt x="79" y="18"/>
                  </a:lnTo>
                  <a:lnTo>
                    <a:pt x="77" y="21"/>
                  </a:lnTo>
                  <a:lnTo>
                    <a:pt x="74" y="24"/>
                  </a:lnTo>
                  <a:lnTo>
                    <a:pt x="71" y="26"/>
                  </a:lnTo>
                  <a:lnTo>
                    <a:pt x="68" y="28"/>
                  </a:lnTo>
                  <a:lnTo>
                    <a:pt x="65" y="31"/>
                  </a:lnTo>
                  <a:lnTo>
                    <a:pt x="61" y="32"/>
                  </a:lnTo>
                  <a:lnTo>
                    <a:pt x="57" y="33"/>
                  </a:lnTo>
                  <a:lnTo>
                    <a:pt x="52" y="35"/>
                  </a:lnTo>
                  <a:lnTo>
                    <a:pt x="48" y="35"/>
                  </a:lnTo>
                  <a:lnTo>
                    <a:pt x="43" y="35"/>
                  </a:lnTo>
                  <a:lnTo>
                    <a:pt x="27" y="35"/>
                  </a:lnTo>
                  <a:lnTo>
                    <a:pt x="34" y="0"/>
                  </a:lnTo>
                  <a:lnTo>
                    <a:pt x="11" y="0"/>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4" name="Freeform 19"/>
            <p:cNvSpPr>
              <a:spLocks/>
            </p:cNvSpPr>
            <p:nvPr userDrawn="1"/>
          </p:nvSpPr>
          <p:spPr bwMode="auto">
            <a:xfrm>
              <a:off x="1112" y="174"/>
              <a:ext cx="67" cy="81"/>
            </a:xfrm>
            <a:custGeom>
              <a:avLst/>
              <a:gdLst>
                <a:gd name="T0" fmla="*/ 1 w 91"/>
                <a:gd name="T1" fmla="*/ 2 h 106"/>
                <a:gd name="T2" fmla="*/ 1 w 91"/>
                <a:gd name="T3" fmla="*/ 2 h 106"/>
                <a:gd name="T4" fmla="*/ 1 w 91"/>
                <a:gd name="T5" fmla="*/ 2 h 106"/>
                <a:gd name="T6" fmla="*/ 1 w 91"/>
                <a:gd name="T7" fmla="*/ 2 h 106"/>
                <a:gd name="T8" fmla="*/ 1 w 91"/>
                <a:gd name="T9" fmla="*/ 2 h 106"/>
                <a:gd name="T10" fmla="*/ 1 w 91"/>
                <a:gd name="T11" fmla="*/ 2 h 106"/>
                <a:gd name="T12" fmla="*/ 1 w 91"/>
                <a:gd name="T13" fmla="*/ 2 h 106"/>
                <a:gd name="T14" fmla="*/ 1 w 91"/>
                <a:gd name="T15" fmla="*/ 2 h 106"/>
                <a:gd name="T16" fmla="*/ 1 w 91"/>
                <a:gd name="T17" fmla="*/ 2 h 106"/>
                <a:gd name="T18" fmla="*/ 1 w 91"/>
                <a:gd name="T19" fmla="*/ 2 h 106"/>
                <a:gd name="T20" fmla="*/ 1 w 91"/>
                <a:gd name="T21" fmla="*/ 2 h 106"/>
                <a:gd name="T22" fmla="*/ 1 w 91"/>
                <a:gd name="T23" fmla="*/ 2 h 106"/>
                <a:gd name="T24" fmla="*/ 1 w 91"/>
                <a:gd name="T25" fmla="*/ 2 h 106"/>
                <a:gd name="T26" fmla="*/ 1 w 91"/>
                <a:gd name="T27" fmla="*/ 2 h 106"/>
                <a:gd name="T28" fmla="*/ 1 w 91"/>
                <a:gd name="T29" fmla="*/ 2 h 106"/>
                <a:gd name="T30" fmla="*/ 1 w 91"/>
                <a:gd name="T31" fmla="*/ 2 h 106"/>
                <a:gd name="T32" fmla="*/ 1 w 91"/>
                <a:gd name="T33" fmla="*/ 2 h 106"/>
                <a:gd name="T34" fmla="*/ 1 w 91"/>
                <a:gd name="T35" fmla="*/ 2 h 106"/>
                <a:gd name="T36" fmla="*/ 1 w 91"/>
                <a:gd name="T37" fmla="*/ 2 h 106"/>
                <a:gd name="T38" fmla="*/ 1 w 91"/>
                <a:gd name="T39" fmla="*/ 2 h 106"/>
                <a:gd name="T40" fmla="*/ 0 w 91"/>
                <a:gd name="T41" fmla="*/ 2 h 106"/>
                <a:gd name="T42" fmla="*/ 1 w 91"/>
                <a:gd name="T43" fmla="*/ 2 h 106"/>
                <a:gd name="T44" fmla="*/ 1 w 91"/>
                <a:gd name="T45" fmla="*/ 2 h 106"/>
                <a:gd name="T46" fmla="*/ 1 w 91"/>
                <a:gd name="T47" fmla="*/ 2 h 106"/>
                <a:gd name="T48" fmla="*/ 1 w 91"/>
                <a:gd name="T49" fmla="*/ 2 h 106"/>
                <a:gd name="T50" fmla="*/ 1 w 91"/>
                <a:gd name="T51" fmla="*/ 2 h 106"/>
                <a:gd name="T52" fmla="*/ 1 w 91"/>
                <a:gd name="T53" fmla="*/ 2 h 106"/>
                <a:gd name="T54" fmla="*/ 1 w 91"/>
                <a:gd name="T55" fmla="*/ 2 h 106"/>
                <a:gd name="T56" fmla="*/ 1 w 91"/>
                <a:gd name="T57" fmla="*/ 2 h 106"/>
                <a:gd name="T58" fmla="*/ 1 w 91"/>
                <a:gd name="T59" fmla="*/ 2 h 106"/>
                <a:gd name="T60" fmla="*/ 1 w 91"/>
                <a:gd name="T61" fmla="*/ 2 h 106"/>
                <a:gd name="T62" fmla="*/ 1 w 91"/>
                <a:gd name="T63" fmla="*/ 2 h 106"/>
                <a:gd name="T64" fmla="*/ 1 w 91"/>
                <a:gd name="T65" fmla="*/ 2 h 106"/>
                <a:gd name="T66" fmla="*/ 1 w 91"/>
                <a:gd name="T67" fmla="*/ 2 h 106"/>
                <a:gd name="T68" fmla="*/ 1 w 91"/>
                <a:gd name="T69" fmla="*/ 2 h 106"/>
                <a:gd name="T70" fmla="*/ 1 w 91"/>
                <a:gd name="T71" fmla="*/ 2 h 106"/>
                <a:gd name="T72" fmla="*/ 1 w 91"/>
                <a:gd name="T73" fmla="*/ 2 h 106"/>
                <a:gd name="T74" fmla="*/ 1 w 91"/>
                <a:gd name="T75" fmla="*/ 0 h 106"/>
                <a:gd name="T76" fmla="*/ 1 w 91"/>
                <a:gd name="T77" fmla="*/ 0 h 106"/>
                <a:gd name="T78" fmla="*/ 1 w 91"/>
                <a:gd name="T79" fmla="*/ 0 h 106"/>
                <a:gd name="T80" fmla="*/ 1 w 91"/>
                <a:gd name="T81" fmla="*/ 0 h 106"/>
                <a:gd name="T82" fmla="*/ 1 w 91"/>
                <a:gd name="T83" fmla="*/ 0 h 1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1" h="106">
                  <a:moveTo>
                    <a:pt x="86" y="17"/>
                  </a:moveTo>
                  <a:lnTo>
                    <a:pt x="85" y="17"/>
                  </a:lnTo>
                  <a:lnTo>
                    <a:pt x="83" y="17"/>
                  </a:lnTo>
                  <a:lnTo>
                    <a:pt x="81" y="17"/>
                  </a:lnTo>
                  <a:lnTo>
                    <a:pt x="77" y="17"/>
                  </a:lnTo>
                  <a:lnTo>
                    <a:pt x="73" y="17"/>
                  </a:lnTo>
                  <a:lnTo>
                    <a:pt x="69" y="17"/>
                  </a:lnTo>
                  <a:lnTo>
                    <a:pt x="65" y="17"/>
                  </a:lnTo>
                  <a:lnTo>
                    <a:pt x="62" y="17"/>
                  </a:lnTo>
                  <a:lnTo>
                    <a:pt x="57" y="17"/>
                  </a:lnTo>
                  <a:lnTo>
                    <a:pt x="53" y="17"/>
                  </a:lnTo>
                  <a:lnTo>
                    <a:pt x="50" y="18"/>
                  </a:lnTo>
                  <a:lnTo>
                    <a:pt x="47" y="19"/>
                  </a:lnTo>
                  <a:lnTo>
                    <a:pt x="45" y="19"/>
                  </a:lnTo>
                  <a:lnTo>
                    <a:pt x="44" y="21"/>
                  </a:lnTo>
                  <a:lnTo>
                    <a:pt x="43" y="23"/>
                  </a:lnTo>
                  <a:lnTo>
                    <a:pt x="42" y="24"/>
                  </a:lnTo>
                  <a:lnTo>
                    <a:pt x="42" y="27"/>
                  </a:lnTo>
                  <a:lnTo>
                    <a:pt x="43" y="30"/>
                  </a:lnTo>
                  <a:lnTo>
                    <a:pt x="45" y="34"/>
                  </a:lnTo>
                  <a:lnTo>
                    <a:pt x="47" y="36"/>
                  </a:lnTo>
                  <a:lnTo>
                    <a:pt x="50" y="39"/>
                  </a:lnTo>
                  <a:lnTo>
                    <a:pt x="53" y="42"/>
                  </a:lnTo>
                  <a:lnTo>
                    <a:pt x="57" y="45"/>
                  </a:lnTo>
                  <a:lnTo>
                    <a:pt x="61" y="49"/>
                  </a:lnTo>
                  <a:lnTo>
                    <a:pt x="65" y="52"/>
                  </a:lnTo>
                  <a:lnTo>
                    <a:pt x="69" y="55"/>
                  </a:lnTo>
                  <a:lnTo>
                    <a:pt x="72" y="59"/>
                  </a:lnTo>
                  <a:lnTo>
                    <a:pt x="75" y="63"/>
                  </a:lnTo>
                  <a:lnTo>
                    <a:pt x="78" y="67"/>
                  </a:lnTo>
                  <a:lnTo>
                    <a:pt x="79" y="71"/>
                  </a:lnTo>
                  <a:lnTo>
                    <a:pt x="80" y="75"/>
                  </a:lnTo>
                  <a:lnTo>
                    <a:pt x="80" y="80"/>
                  </a:lnTo>
                  <a:lnTo>
                    <a:pt x="78" y="85"/>
                  </a:lnTo>
                  <a:lnTo>
                    <a:pt x="76" y="90"/>
                  </a:lnTo>
                  <a:lnTo>
                    <a:pt x="72" y="94"/>
                  </a:lnTo>
                  <a:lnTo>
                    <a:pt x="68" y="98"/>
                  </a:lnTo>
                  <a:lnTo>
                    <a:pt x="62" y="101"/>
                  </a:lnTo>
                  <a:lnTo>
                    <a:pt x="54" y="103"/>
                  </a:lnTo>
                  <a:lnTo>
                    <a:pt x="46" y="104"/>
                  </a:lnTo>
                  <a:lnTo>
                    <a:pt x="36" y="105"/>
                  </a:lnTo>
                  <a:lnTo>
                    <a:pt x="0" y="105"/>
                  </a:lnTo>
                  <a:lnTo>
                    <a:pt x="3" y="88"/>
                  </a:lnTo>
                  <a:lnTo>
                    <a:pt x="32" y="88"/>
                  </a:lnTo>
                  <a:lnTo>
                    <a:pt x="36" y="88"/>
                  </a:lnTo>
                  <a:lnTo>
                    <a:pt x="39" y="88"/>
                  </a:lnTo>
                  <a:lnTo>
                    <a:pt x="42" y="88"/>
                  </a:lnTo>
                  <a:lnTo>
                    <a:pt x="46" y="87"/>
                  </a:lnTo>
                  <a:lnTo>
                    <a:pt x="49" y="86"/>
                  </a:lnTo>
                  <a:lnTo>
                    <a:pt x="51" y="85"/>
                  </a:lnTo>
                  <a:lnTo>
                    <a:pt x="53" y="82"/>
                  </a:lnTo>
                  <a:lnTo>
                    <a:pt x="54" y="80"/>
                  </a:lnTo>
                  <a:lnTo>
                    <a:pt x="54" y="77"/>
                  </a:lnTo>
                  <a:lnTo>
                    <a:pt x="53" y="74"/>
                  </a:lnTo>
                  <a:lnTo>
                    <a:pt x="51" y="71"/>
                  </a:lnTo>
                  <a:lnTo>
                    <a:pt x="49" y="69"/>
                  </a:lnTo>
                  <a:lnTo>
                    <a:pt x="46" y="65"/>
                  </a:lnTo>
                  <a:lnTo>
                    <a:pt x="42" y="62"/>
                  </a:lnTo>
                  <a:lnTo>
                    <a:pt x="38" y="59"/>
                  </a:lnTo>
                  <a:lnTo>
                    <a:pt x="35" y="56"/>
                  </a:lnTo>
                  <a:lnTo>
                    <a:pt x="31" y="53"/>
                  </a:lnTo>
                  <a:lnTo>
                    <a:pt x="27" y="49"/>
                  </a:lnTo>
                  <a:lnTo>
                    <a:pt x="24" y="45"/>
                  </a:lnTo>
                  <a:lnTo>
                    <a:pt x="21" y="42"/>
                  </a:lnTo>
                  <a:lnTo>
                    <a:pt x="18" y="38"/>
                  </a:lnTo>
                  <a:lnTo>
                    <a:pt x="17" y="34"/>
                  </a:lnTo>
                  <a:lnTo>
                    <a:pt x="16" y="29"/>
                  </a:lnTo>
                  <a:lnTo>
                    <a:pt x="16" y="25"/>
                  </a:lnTo>
                  <a:lnTo>
                    <a:pt x="17" y="19"/>
                  </a:lnTo>
                  <a:lnTo>
                    <a:pt x="20" y="14"/>
                  </a:lnTo>
                  <a:lnTo>
                    <a:pt x="23" y="10"/>
                  </a:lnTo>
                  <a:lnTo>
                    <a:pt x="28" y="7"/>
                  </a:lnTo>
                  <a:lnTo>
                    <a:pt x="34" y="4"/>
                  </a:lnTo>
                  <a:lnTo>
                    <a:pt x="41" y="2"/>
                  </a:lnTo>
                  <a:lnTo>
                    <a:pt x="49" y="0"/>
                  </a:lnTo>
                  <a:lnTo>
                    <a:pt x="59" y="0"/>
                  </a:lnTo>
                  <a:lnTo>
                    <a:pt x="60" y="0"/>
                  </a:lnTo>
                  <a:lnTo>
                    <a:pt x="64" y="0"/>
                  </a:lnTo>
                  <a:lnTo>
                    <a:pt x="69" y="0"/>
                  </a:lnTo>
                  <a:lnTo>
                    <a:pt x="74" y="0"/>
                  </a:lnTo>
                  <a:lnTo>
                    <a:pt x="80" y="0"/>
                  </a:lnTo>
                  <a:lnTo>
                    <a:pt x="85" y="0"/>
                  </a:lnTo>
                  <a:lnTo>
                    <a:pt x="89" y="0"/>
                  </a:lnTo>
                  <a:lnTo>
                    <a:pt x="90" y="0"/>
                  </a:lnTo>
                  <a:lnTo>
                    <a:pt x="86"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5" name="Freeform 20"/>
            <p:cNvSpPr>
              <a:spLocks/>
            </p:cNvSpPr>
            <p:nvPr userDrawn="1"/>
          </p:nvSpPr>
          <p:spPr bwMode="auto">
            <a:xfrm>
              <a:off x="1186" y="174"/>
              <a:ext cx="69" cy="81"/>
            </a:xfrm>
            <a:custGeom>
              <a:avLst/>
              <a:gdLst>
                <a:gd name="T0" fmla="*/ 1 w 93"/>
                <a:gd name="T1" fmla="*/ 2 h 106"/>
                <a:gd name="T2" fmla="*/ 1 w 93"/>
                <a:gd name="T3" fmla="*/ 2 h 106"/>
                <a:gd name="T4" fmla="*/ 1 w 93"/>
                <a:gd name="T5" fmla="*/ 2 h 106"/>
                <a:gd name="T6" fmla="*/ 1 w 93"/>
                <a:gd name="T7" fmla="*/ 2 h 106"/>
                <a:gd name="T8" fmla="*/ 1 w 93"/>
                <a:gd name="T9" fmla="*/ 2 h 106"/>
                <a:gd name="T10" fmla="*/ 0 w 93"/>
                <a:gd name="T11" fmla="*/ 2 h 106"/>
                <a:gd name="T12" fmla="*/ 1 w 93"/>
                <a:gd name="T13" fmla="*/ 0 h 106"/>
                <a:gd name="T14" fmla="*/ 1 w 93"/>
                <a:gd name="T15" fmla="*/ 0 h 106"/>
                <a:gd name="T16" fmla="*/ 1 w 93"/>
                <a:gd name="T17" fmla="*/ 2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3" h="106">
                  <a:moveTo>
                    <a:pt x="88" y="17"/>
                  </a:moveTo>
                  <a:lnTo>
                    <a:pt x="56" y="17"/>
                  </a:lnTo>
                  <a:lnTo>
                    <a:pt x="37" y="105"/>
                  </a:lnTo>
                  <a:lnTo>
                    <a:pt x="14" y="105"/>
                  </a:lnTo>
                  <a:lnTo>
                    <a:pt x="33" y="17"/>
                  </a:lnTo>
                  <a:lnTo>
                    <a:pt x="0" y="17"/>
                  </a:lnTo>
                  <a:lnTo>
                    <a:pt x="4" y="0"/>
                  </a:lnTo>
                  <a:lnTo>
                    <a:pt x="92" y="0"/>
                  </a:lnTo>
                  <a:lnTo>
                    <a:pt x="88"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6" name="Freeform 21"/>
            <p:cNvSpPr>
              <a:spLocks/>
            </p:cNvSpPr>
            <p:nvPr userDrawn="1"/>
          </p:nvSpPr>
          <p:spPr bwMode="auto">
            <a:xfrm>
              <a:off x="1228" y="174"/>
              <a:ext cx="80" cy="81"/>
            </a:xfrm>
            <a:custGeom>
              <a:avLst/>
              <a:gdLst>
                <a:gd name="T0" fmla="*/ 1 w 108"/>
                <a:gd name="T1" fmla="*/ 2 h 106"/>
                <a:gd name="T2" fmla="*/ 1 w 108"/>
                <a:gd name="T3" fmla="*/ 2 h 106"/>
                <a:gd name="T4" fmla="*/ 1 w 108"/>
                <a:gd name="T5" fmla="*/ 2 h 106"/>
                <a:gd name="T6" fmla="*/ 1 w 108"/>
                <a:gd name="T7" fmla="*/ 2 h 106"/>
                <a:gd name="T8" fmla="*/ 1 w 108"/>
                <a:gd name="T9" fmla="*/ 2 h 106"/>
                <a:gd name="T10" fmla="*/ 0 w 108"/>
                <a:gd name="T11" fmla="*/ 2 h 106"/>
                <a:gd name="T12" fmla="*/ 1 w 108"/>
                <a:gd name="T13" fmla="*/ 0 h 106"/>
                <a:gd name="T14" fmla="*/ 1 w 108"/>
                <a:gd name="T15" fmla="*/ 0 h 106"/>
                <a:gd name="T16" fmla="*/ 1 w 108"/>
                <a:gd name="T17" fmla="*/ 2 h 106"/>
                <a:gd name="T18" fmla="*/ 1 w 108"/>
                <a:gd name="T19" fmla="*/ 2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8" h="106">
                  <a:moveTo>
                    <a:pt x="37" y="105"/>
                  </a:moveTo>
                  <a:lnTo>
                    <a:pt x="47" y="88"/>
                  </a:lnTo>
                  <a:lnTo>
                    <a:pt x="81" y="88"/>
                  </a:lnTo>
                  <a:lnTo>
                    <a:pt x="71" y="20"/>
                  </a:lnTo>
                  <a:lnTo>
                    <a:pt x="24" y="105"/>
                  </a:lnTo>
                  <a:lnTo>
                    <a:pt x="0" y="105"/>
                  </a:lnTo>
                  <a:lnTo>
                    <a:pt x="62" y="0"/>
                  </a:lnTo>
                  <a:lnTo>
                    <a:pt x="90" y="0"/>
                  </a:lnTo>
                  <a:lnTo>
                    <a:pt x="107" y="105"/>
                  </a:lnTo>
                  <a:lnTo>
                    <a:pt x="37" y="10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7" name="Freeform 22"/>
            <p:cNvSpPr>
              <a:spLocks/>
            </p:cNvSpPr>
            <p:nvPr userDrawn="1"/>
          </p:nvSpPr>
          <p:spPr bwMode="auto">
            <a:xfrm>
              <a:off x="1313" y="174"/>
              <a:ext cx="69" cy="81"/>
            </a:xfrm>
            <a:custGeom>
              <a:avLst/>
              <a:gdLst>
                <a:gd name="T0" fmla="*/ 1 w 94"/>
                <a:gd name="T1" fmla="*/ 2 h 106"/>
                <a:gd name="T2" fmla="*/ 1 w 94"/>
                <a:gd name="T3" fmla="*/ 2 h 106"/>
                <a:gd name="T4" fmla="*/ 1 w 94"/>
                <a:gd name="T5" fmla="*/ 2 h 106"/>
                <a:gd name="T6" fmla="*/ 1 w 94"/>
                <a:gd name="T7" fmla="*/ 2 h 106"/>
                <a:gd name="T8" fmla="*/ 1 w 94"/>
                <a:gd name="T9" fmla="*/ 2 h 106"/>
                <a:gd name="T10" fmla="*/ 0 w 94"/>
                <a:gd name="T11" fmla="*/ 2 h 106"/>
                <a:gd name="T12" fmla="*/ 1 w 94"/>
                <a:gd name="T13" fmla="*/ 0 h 106"/>
                <a:gd name="T14" fmla="*/ 1 w 94"/>
                <a:gd name="T15" fmla="*/ 0 h 106"/>
                <a:gd name="T16" fmla="*/ 1 w 94"/>
                <a:gd name="T17" fmla="*/ 2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4" h="106">
                  <a:moveTo>
                    <a:pt x="89" y="17"/>
                  </a:moveTo>
                  <a:lnTo>
                    <a:pt x="56" y="17"/>
                  </a:lnTo>
                  <a:lnTo>
                    <a:pt x="38" y="105"/>
                  </a:lnTo>
                  <a:lnTo>
                    <a:pt x="14" y="105"/>
                  </a:lnTo>
                  <a:lnTo>
                    <a:pt x="33" y="17"/>
                  </a:lnTo>
                  <a:lnTo>
                    <a:pt x="0" y="17"/>
                  </a:lnTo>
                  <a:lnTo>
                    <a:pt x="4" y="0"/>
                  </a:lnTo>
                  <a:lnTo>
                    <a:pt x="93" y="0"/>
                  </a:lnTo>
                  <a:lnTo>
                    <a:pt x="89"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8" name="Freeform 23"/>
            <p:cNvSpPr>
              <a:spLocks/>
            </p:cNvSpPr>
            <p:nvPr userDrawn="1"/>
          </p:nvSpPr>
          <p:spPr bwMode="auto">
            <a:xfrm>
              <a:off x="1377" y="174"/>
              <a:ext cx="75" cy="81"/>
            </a:xfrm>
            <a:custGeom>
              <a:avLst/>
              <a:gdLst>
                <a:gd name="T0" fmla="*/ 1 w 101"/>
                <a:gd name="T1" fmla="*/ 2 h 106"/>
                <a:gd name="T2" fmla="*/ 1 w 101"/>
                <a:gd name="T3" fmla="*/ 2 h 106"/>
                <a:gd name="T4" fmla="*/ 1 w 101"/>
                <a:gd name="T5" fmla="*/ 2 h 106"/>
                <a:gd name="T6" fmla="*/ 1 w 101"/>
                <a:gd name="T7" fmla="*/ 2 h 106"/>
                <a:gd name="T8" fmla="*/ 1 w 101"/>
                <a:gd name="T9" fmla="*/ 2 h 106"/>
                <a:gd name="T10" fmla="*/ 1 w 101"/>
                <a:gd name="T11" fmla="*/ 2 h 106"/>
                <a:gd name="T12" fmla="*/ 1 w 101"/>
                <a:gd name="T13" fmla="*/ 2 h 106"/>
                <a:gd name="T14" fmla="*/ 1 w 101"/>
                <a:gd name="T15" fmla="*/ 2 h 106"/>
                <a:gd name="T16" fmla="*/ 1 w 101"/>
                <a:gd name="T17" fmla="*/ 2 h 106"/>
                <a:gd name="T18" fmla="*/ 0 w 101"/>
                <a:gd name="T19" fmla="*/ 2 h 106"/>
                <a:gd name="T20" fmla="*/ 1 w 101"/>
                <a:gd name="T21" fmla="*/ 0 h 106"/>
                <a:gd name="T22" fmla="*/ 1 w 101"/>
                <a:gd name="T23" fmla="*/ 0 h 106"/>
                <a:gd name="T24" fmla="*/ 1 w 101"/>
                <a:gd name="T25" fmla="*/ 2 h 10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1" h="106">
                  <a:moveTo>
                    <a:pt x="97" y="17"/>
                  </a:moveTo>
                  <a:lnTo>
                    <a:pt x="43" y="17"/>
                  </a:lnTo>
                  <a:lnTo>
                    <a:pt x="37" y="44"/>
                  </a:lnTo>
                  <a:lnTo>
                    <a:pt x="84" y="44"/>
                  </a:lnTo>
                  <a:lnTo>
                    <a:pt x="80" y="59"/>
                  </a:lnTo>
                  <a:lnTo>
                    <a:pt x="33" y="59"/>
                  </a:lnTo>
                  <a:lnTo>
                    <a:pt x="27" y="88"/>
                  </a:lnTo>
                  <a:lnTo>
                    <a:pt x="81" y="88"/>
                  </a:lnTo>
                  <a:lnTo>
                    <a:pt x="78" y="105"/>
                  </a:lnTo>
                  <a:lnTo>
                    <a:pt x="0" y="105"/>
                  </a:lnTo>
                  <a:lnTo>
                    <a:pt x="23" y="0"/>
                  </a:lnTo>
                  <a:lnTo>
                    <a:pt x="100" y="0"/>
                  </a:lnTo>
                  <a:lnTo>
                    <a:pt x="97"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9" name="Freeform 24"/>
            <p:cNvSpPr>
              <a:spLocks/>
            </p:cNvSpPr>
            <p:nvPr userDrawn="1"/>
          </p:nvSpPr>
          <p:spPr bwMode="auto">
            <a:xfrm>
              <a:off x="1447" y="174"/>
              <a:ext cx="66" cy="81"/>
            </a:xfrm>
            <a:custGeom>
              <a:avLst/>
              <a:gdLst>
                <a:gd name="T0" fmla="*/ 1 w 90"/>
                <a:gd name="T1" fmla="*/ 2 h 106"/>
                <a:gd name="T2" fmla="*/ 1 w 90"/>
                <a:gd name="T3" fmla="*/ 2 h 106"/>
                <a:gd name="T4" fmla="*/ 1 w 90"/>
                <a:gd name="T5" fmla="*/ 2 h 106"/>
                <a:gd name="T6" fmla="*/ 1 w 90"/>
                <a:gd name="T7" fmla="*/ 2 h 106"/>
                <a:gd name="T8" fmla="*/ 1 w 90"/>
                <a:gd name="T9" fmla="*/ 2 h 106"/>
                <a:gd name="T10" fmla="*/ 1 w 90"/>
                <a:gd name="T11" fmla="*/ 2 h 106"/>
                <a:gd name="T12" fmla="*/ 1 w 90"/>
                <a:gd name="T13" fmla="*/ 2 h 106"/>
                <a:gd name="T14" fmla="*/ 1 w 90"/>
                <a:gd name="T15" fmla="*/ 2 h 106"/>
                <a:gd name="T16" fmla="*/ 1 w 90"/>
                <a:gd name="T17" fmla="*/ 2 h 106"/>
                <a:gd name="T18" fmla="*/ 1 w 90"/>
                <a:gd name="T19" fmla="*/ 2 h 106"/>
                <a:gd name="T20" fmla="*/ 1 w 90"/>
                <a:gd name="T21" fmla="*/ 2 h 106"/>
                <a:gd name="T22" fmla="*/ 1 w 90"/>
                <a:gd name="T23" fmla="*/ 2 h 106"/>
                <a:gd name="T24" fmla="*/ 1 w 90"/>
                <a:gd name="T25" fmla="*/ 2 h 106"/>
                <a:gd name="T26" fmla="*/ 1 w 90"/>
                <a:gd name="T27" fmla="*/ 2 h 106"/>
                <a:gd name="T28" fmla="*/ 1 w 90"/>
                <a:gd name="T29" fmla="*/ 2 h 106"/>
                <a:gd name="T30" fmla="*/ 1 w 90"/>
                <a:gd name="T31" fmla="*/ 2 h 106"/>
                <a:gd name="T32" fmla="*/ 1 w 90"/>
                <a:gd name="T33" fmla="*/ 2 h 106"/>
                <a:gd name="T34" fmla="*/ 1 w 90"/>
                <a:gd name="T35" fmla="*/ 2 h 106"/>
                <a:gd name="T36" fmla="*/ 1 w 90"/>
                <a:gd name="T37" fmla="*/ 2 h 106"/>
                <a:gd name="T38" fmla="*/ 1 w 90"/>
                <a:gd name="T39" fmla="*/ 2 h 106"/>
                <a:gd name="T40" fmla="*/ 0 w 90"/>
                <a:gd name="T41" fmla="*/ 2 h 106"/>
                <a:gd name="T42" fmla="*/ 1 w 90"/>
                <a:gd name="T43" fmla="*/ 2 h 106"/>
                <a:gd name="T44" fmla="*/ 1 w 90"/>
                <a:gd name="T45" fmla="*/ 2 h 106"/>
                <a:gd name="T46" fmla="*/ 1 w 90"/>
                <a:gd name="T47" fmla="*/ 2 h 106"/>
                <a:gd name="T48" fmla="*/ 1 w 90"/>
                <a:gd name="T49" fmla="*/ 2 h 106"/>
                <a:gd name="T50" fmla="*/ 1 w 90"/>
                <a:gd name="T51" fmla="*/ 2 h 106"/>
                <a:gd name="T52" fmla="*/ 1 w 90"/>
                <a:gd name="T53" fmla="*/ 2 h 106"/>
                <a:gd name="T54" fmla="*/ 1 w 90"/>
                <a:gd name="T55" fmla="*/ 2 h 106"/>
                <a:gd name="T56" fmla="*/ 1 w 90"/>
                <a:gd name="T57" fmla="*/ 2 h 106"/>
                <a:gd name="T58" fmla="*/ 1 w 90"/>
                <a:gd name="T59" fmla="*/ 2 h 106"/>
                <a:gd name="T60" fmla="*/ 1 w 90"/>
                <a:gd name="T61" fmla="*/ 2 h 106"/>
                <a:gd name="T62" fmla="*/ 1 w 90"/>
                <a:gd name="T63" fmla="*/ 2 h 106"/>
                <a:gd name="T64" fmla="*/ 1 w 90"/>
                <a:gd name="T65" fmla="*/ 2 h 106"/>
                <a:gd name="T66" fmla="*/ 1 w 90"/>
                <a:gd name="T67" fmla="*/ 2 h 106"/>
                <a:gd name="T68" fmla="*/ 1 w 90"/>
                <a:gd name="T69" fmla="*/ 2 h 106"/>
                <a:gd name="T70" fmla="*/ 1 w 90"/>
                <a:gd name="T71" fmla="*/ 2 h 106"/>
                <a:gd name="T72" fmla="*/ 1 w 90"/>
                <a:gd name="T73" fmla="*/ 2 h 106"/>
                <a:gd name="T74" fmla="*/ 1 w 90"/>
                <a:gd name="T75" fmla="*/ 0 h 106"/>
                <a:gd name="T76" fmla="*/ 1 w 90"/>
                <a:gd name="T77" fmla="*/ 0 h 106"/>
                <a:gd name="T78" fmla="*/ 1 w 90"/>
                <a:gd name="T79" fmla="*/ 0 h 106"/>
                <a:gd name="T80" fmla="*/ 1 w 90"/>
                <a:gd name="T81" fmla="*/ 0 h 106"/>
                <a:gd name="T82" fmla="*/ 1 w 90"/>
                <a:gd name="T83" fmla="*/ 0 h 10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0" h="106">
                  <a:moveTo>
                    <a:pt x="85" y="17"/>
                  </a:moveTo>
                  <a:lnTo>
                    <a:pt x="84" y="17"/>
                  </a:lnTo>
                  <a:lnTo>
                    <a:pt x="83" y="17"/>
                  </a:lnTo>
                  <a:lnTo>
                    <a:pt x="79" y="17"/>
                  </a:lnTo>
                  <a:lnTo>
                    <a:pt x="76" y="17"/>
                  </a:lnTo>
                  <a:lnTo>
                    <a:pt x="72" y="17"/>
                  </a:lnTo>
                  <a:lnTo>
                    <a:pt x="68" y="17"/>
                  </a:lnTo>
                  <a:lnTo>
                    <a:pt x="64" y="17"/>
                  </a:lnTo>
                  <a:lnTo>
                    <a:pt x="61" y="17"/>
                  </a:lnTo>
                  <a:lnTo>
                    <a:pt x="56" y="17"/>
                  </a:lnTo>
                  <a:lnTo>
                    <a:pt x="53" y="17"/>
                  </a:lnTo>
                  <a:lnTo>
                    <a:pt x="49" y="18"/>
                  </a:lnTo>
                  <a:lnTo>
                    <a:pt x="47" y="19"/>
                  </a:lnTo>
                  <a:lnTo>
                    <a:pt x="45" y="19"/>
                  </a:lnTo>
                  <a:lnTo>
                    <a:pt x="43" y="21"/>
                  </a:lnTo>
                  <a:lnTo>
                    <a:pt x="42" y="23"/>
                  </a:lnTo>
                  <a:lnTo>
                    <a:pt x="42" y="24"/>
                  </a:lnTo>
                  <a:lnTo>
                    <a:pt x="42" y="27"/>
                  </a:lnTo>
                  <a:lnTo>
                    <a:pt x="42" y="30"/>
                  </a:lnTo>
                  <a:lnTo>
                    <a:pt x="44" y="34"/>
                  </a:lnTo>
                  <a:lnTo>
                    <a:pt x="46" y="36"/>
                  </a:lnTo>
                  <a:lnTo>
                    <a:pt x="49" y="39"/>
                  </a:lnTo>
                  <a:lnTo>
                    <a:pt x="53" y="42"/>
                  </a:lnTo>
                  <a:lnTo>
                    <a:pt x="56" y="45"/>
                  </a:lnTo>
                  <a:lnTo>
                    <a:pt x="60" y="49"/>
                  </a:lnTo>
                  <a:lnTo>
                    <a:pt x="64" y="52"/>
                  </a:lnTo>
                  <a:lnTo>
                    <a:pt x="68" y="55"/>
                  </a:lnTo>
                  <a:lnTo>
                    <a:pt x="71" y="59"/>
                  </a:lnTo>
                  <a:lnTo>
                    <a:pt x="74" y="63"/>
                  </a:lnTo>
                  <a:lnTo>
                    <a:pt x="76" y="67"/>
                  </a:lnTo>
                  <a:lnTo>
                    <a:pt x="78" y="71"/>
                  </a:lnTo>
                  <a:lnTo>
                    <a:pt x="79" y="75"/>
                  </a:lnTo>
                  <a:lnTo>
                    <a:pt x="79" y="80"/>
                  </a:lnTo>
                  <a:lnTo>
                    <a:pt x="77" y="85"/>
                  </a:lnTo>
                  <a:lnTo>
                    <a:pt x="75" y="90"/>
                  </a:lnTo>
                  <a:lnTo>
                    <a:pt x="72" y="94"/>
                  </a:lnTo>
                  <a:lnTo>
                    <a:pt x="67" y="98"/>
                  </a:lnTo>
                  <a:lnTo>
                    <a:pt x="61" y="101"/>
                  </a:lnTo>
                  <a:lnTo>
                    <a:pt x="54" y="103"/>
                  </a:lnTo>
                  <a:lnTo>
                    <a:pt x="45" y="104"/>
                  </a:lnTo>
                  <a:lnTo>
                    <a:pt x="35" y="105"/>
                  </a:lnTo>
                  <a:lnTo>
                    <a:pt x="0" y="105"/>
                  </a:lnTo>
                  <a:lnTo>
                    <a:pt x="4" y="88"/>
                  </a:lnTo>
                  <a:lnTo>
                    <a:pt x="32" y="88"/>
                  </a:lnTo>
                  <a:lnTo>
                    <a:pt x="35" y="88"/>
                  </a:lnTo>
                  <a:lnTo>
                    <a:pt x="38" y="88"/>
                  </a:lnTo>
                  <a:lnTo>
                    <a:pt x="42" y="88"/>
                  </a:lnTo>
                  <a:lnTo>
                    <a:pt x="45" y="87"/>
                  </a:lnTo>
                  <a:lnTo>
                    <a:pt x="48" y="86"/>
                  </a:lnTo>
                  <a:lnTo>
                    <a:pt x="50" y="85"/>
                  </a:lnTo>
                  <a:lnTo>
                    <a:pt x="52" y="82"/>
                  </a:lnTo>
                  <a:lnTo>
                    <a:pt x="53" y="80"/>
                  </a:lnTo>
                  <a:lnTo>
                    <a:pt x="53" y="77"/>
                  </a:lnTo>
                  <a:lnTo>
                    <a:pt x="53" y="74"/>
                  </a:lnTo>
                  <a:lnTo>
                    <a:pt x="51" y="71"/>
                  </a:lnTo>
                  <a:lnTo>
                    <a:pt x="48" y="69"/>
                  </a:lnTo>
                  <a:lnTo>
                    <a:pt x="45" y="65"/>
                  </a:lnTo>
                  <a:lnTo>
                    <a:pt x="42" y="62"/>
                  </a:lnTo>
                  <a:lnTo>
                    <a:pt x="38" y="59"/>
                  </a:lnTo>
                  <a:lnTo>
                    <a:pt x="35" y="56"/>
                  </a:lnTo>
                  <a:lnTo>
                    <a:pt x="31" y="53"/>
                  </a:lnTo>
                  <a:lnTo>
                    <a:pt x="27" y="49"/>
                  </a:lnTo>
                  <a:lnTo>
                    <a:pt x="24" y="45"/>
                  </a:lnTo>
                  <a:lnTo>
                    <a:pt x="21" y="42"/>
                  </a:lnTo>
                  <a:lnTo>
                    <a:pt x="18" y="38"/>
                  </a:lnTo>
                  <a:lnTo>
                    <a:pt x="16" y="34"/>
                  </a:lnTo>
                  <a:lnTo>
                    <a:pt x="15" y="29"/>
                  </a:lnTo>
                  <a:lnTo>
                    <a:pt x="15" y="25"/>
                  </a:lnTo>
                  <a:lnTo>
                    <a:pt x="17" y="19"/>
                  </a:lnTo>
                  <a:lnTo>
                    <a:pt x="19" y="14"/>
                  </a:lnTo>
                  <a:lnTo>
                    <a:pt x="23" y="10"/>
                  </a:lnTo>
                  <a:lnTo>
                    <a:pt x="27" y="7"/>
                  </a:lnTo>
                  <a:lnTo>
                    <a:pt x="34" y="4"/>
                  </a:lnTo>
                  <a:lnTo>
                    <a:pt x="40" y="2"/>
                  </a:lnTo>
                  <a:lnTo>
                    <a:pt x="49" y="0"/>
                  </a:lnTo>
                  <a:lnTo>
                    <a:pt x="58" y="0"/>
                  </a:lnTo>
                  <a:lnTo>
                    <a:pt x="60" y="0"/>
                  </a:lnTo>
                  <a:lnTo>
                    <a:pt x="63" y="0"/>
                  </a:lnTo>
                  <a:lnTo>
                    <a:pt x="68" y="0"/>
                  </a:lnTo>
                  <a:lnTo>
                    <a:pt x="74" y="0"/>
                  </a:lnTo>
                  <a:lnTo>
                    <a:pt x="79" y="0"/>
                  </a:lnTo>
                  <a:lnTo>
                    <a:pt x="84" y="0"/>
                  </a:lnTo>
                  <a:lnTo>
                    <a:pt x="88" y="0"/>
                  </a:lnTo>
                  <a:lnTo>
                    <a:pt x="89" y="0"/>
                  </a:lnTo>
                  <a:lnTo>
                    <a:pt x="85"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0" name="Freeform 25"/>
            <p:cNvSpPr>
              <a:spLocks/>
            </p:cNvSpPr>
            <p:nvPr userDrawn="1"/>
          </p:nvSpPr>
          <p:spPr bwMode="auto">
            <a:xfrm>
              <a:off x="623" y="309"/>
              <a:ext cx="74" cy="80"/>
            </a:xfrm>
            <a:custGeom>
              <a:avLst/>
              <a:gdLst>
                <a:gd name="T0" fmla="*/ 1 w 99"/>
                <a:gd name="T1" fmla="*/ 2 h 105"/>
                <a:gd name="T2" fmla="*/ 1 w 99"/>
                <a:gd name="T3" fmla="*/ 2 h 105"/>
                <a:gd name="T4" fmla="*/ 1 w 99"/>
                <a:gd name="T5" fmla="*/ 2 h 105"/>
                <a:gd name="T6" fmla="*/ 1 w 99"/>
                <a:gd name="T7" fmla="*/ 2 h 105"/>
                <a:gd name="T8" fmla="*/ 1 w 99"/>
                <a:gd name="T9" fmla="*/ 2 h 105"/>
                <a:gd name="T10" fmla="*/ 1 w 99"/>
                <a:gd name="T11" fmla="*/ 2 h 105"/>
                <a:gd name="T12" fmla="*/ 1 w 99"/>
                <a:gd name="T13" fmla="*/ 2 h 105"/>
                <a:gd name="T14" fmla="*/ 1 w 99"/>
                <a:gd name="T15" fmla="*/ 2 h 105"/>
                <a:gd name="T16" fmla="*/ 1 w 99"/>
                <a:gd name="T17" fmla="*/ 2 h 105"/>
                <a:gd name="T18" fmla="*/ 1 w 99"/>
                <a:gd name="T19" fmla="*/ 2 h 105"/>
                <a:gd name="T20" fmla="*/ 1 w 99"/>
                <a:gd name="T21" fmla="*/ 2 h 105"/>
                <a:gd name="T22" fmla="*/ 1 w 99"/>
                <a:gd name="T23" fmla="*/ 2 h 105"/>
                <a:gd name="T24" fmla="*/ 1 w 99"/>
                <a:gd name="T25" fmla="*/ 2 h 105"/>
                <a:gd name="T26" fmla="*/ 1 w 99"/>
                <a:gd name="T27" fmla="*/ 2 h 105"/>
                <a:gd name="T28" fmla="*/ 1 w 99"/>
                <a:gd name="T29" fmla="*/ 2 h 105"/>
                <a:gd name="T30" fmla="*/ 1 w 99"/>
                <a:gd name="T31" fmla="*/ 2 h 105"/>
                <a:gd name="T32" fmla="*/ 1 w 99"/>
                <a:gd name="T33" fmla="*/ 2 h 105"/>
                <a:gd name="T34" fmla="*/ 1 w 99"/>
                <a:gd name="T35" fmla="*/ 2 h 105"/>
                <a:gd name="T36" fmla="*/ 1 w 99"/>
                <a:gd name="T37" fmla="*/ 2 h 105"/>
                <a:gd name="T38" fmla="*/ 1 w 99"/>
                <a:gd name="T39" fmla="*/ 2 h 105"/>
                <a:gd name="T40" fmla="*/ 1 w 99"/>
                <a:gd name="T41" fmla="*/ 2 h 105"/>
                <a:gd name="T42" fmla="*/ 1 w 99"/>
                <a:gd name="T43" fmla="*/ 2 h 105"/>
                <a:gd name="T44" fmla="*/ 1 w 99"/>
                <a:gd name="T45" fmla="*/ 2 h 105"/>
                <a:gd name="T46" fmla="*/ 1 w 99"/>
                <a:gd name="T47" fmla="*/ 2 h 105"/>
                <a:gd name="T48" fmla="*/ 1 w 99"/>
                <a:gd name="T49" fmla="*/ 2 h 105"/>
                <a:gd name="T50" fmla="*/ 1 w 99"/>
                <a:gd name="T51" fmla="*/ 2 h 105"/>
                <a:gd name="T52" fmla="*/ 1 w 99"/>
                <a:gd name="T53" fmla="*/ 2 h 105"/>
                <a:gd name="T54" fmla="*/ 1 w 99"/>
                <a:gd name="T55" fmla="*/ 2 h 105"/>
                <a:gd name="T56" fmla="*/ 1 w 99"/>
                <a:gd name="T57" fmla="*/ 2 h 105"/>
                <a:gd name="T58" fmla="*/ 1 w 99"/>
                <a:gd name="T59" fmla="*/ 2 h 105"/>
                <a:gd name="T60" fmla="*/ 1 w 99"/>
                <a:gd name="T61" fmla="*/ 2 h 105"/>
                <a:gd name="T62" fmla="*/ 1 w 99"/>
                <a:gd name="T63" fmla="*/ 2 h 105"/>
                <a:gd name="T64" fmla="*/ 1 w 99"/>
                <a:gd name="T65" fmla="*/ 2 h 105"/>
                <a:gd name="T66" fmla="*/ 1 w 99"/>
                <a:gd name="T67" fmla="*/ 2 h 105"/>
                <a:gd name="T68" fmla="*/ 1 w 99"/>
                <a:gd name="T69" fmla="*/ 2 h 105"/>
                <a:gd name="T70" fmla="*/ 1 w 99"/>
                <a:gd name="T71" fmla="*/ 2 h 105"/>
                <a:gd name="T72" fmla="*/ 0 w 99"/>
                <a:gd name="T73" fmla="*/ 2 h 105"/>
                <a:gd name="T74" fmla="*/ 1 w 99"/>
                <a:gd name="T75" fmla="*/ 0 h 105"/>
                <a:gd name="T76" fmla="*/ 1 w 99"/>
                <a:gd name="T77" fmla="*/ 0 h 105"/>
                <a:gd name="T78" fmla="*/ 1 w 99"/>
                <a:gd name="T79" fmla="*/ 1 h 105"/>
                <a:gd name="T80" fmla="*/ 1 w 99"/>
                <a:gd name="T81" fmla="*/ 2 h 105"/>
                <a:gd name="T82" fmla="*/ 1 w 99"/>
                <a:gd name="T83" fmla="*/ 2 h 105"/>
                <a:gd name="T84" fmla="*/ 1 w 99"/>
                <a:gd name="T85" fmla="*/ 2 h 105"/>
                <a:gd name="T86" fmla="*/ 1 w 99"/>
                <a:gd name="T87" fmla="*/ 2 h 105"/>
                <a:gd name="T88" fmla="*/ 1 w 99"/>
                <a:gd name="T89" fmla="*/ 2 h 105"/>
                <a:gd name="T90" fmla="*/ 1 w 99"/>
                <a:gd name="T91" fmla="*/ 2 h 105"/>
                <a:gd name="T92" fmla="*/ 1 w 99"/>
                <a:gd name="T93" fmla="*/ 2 h 105"/>
                <a:gd name="T94" fmla="*/ 1 w 99"/>
                <a:gd name="T95" fmla="*/ 2 h 105"/>
                <a:gd name="T96" fmla="*/ 1 w 99"/>
                <a:gd name="T97" fmla="*/ 2 h 105"/>
                <a:gd name="T98" fmla="*/ 1 w 99"/>
                <a:gd name="T99" fmla="*/ 2 h 105"/>
                <a:gd name="T100" fmla="*/ 1 w 99"/>
                <a:gd name="T101" fmla="*/ 2 h 105"/>
                <a:gd name="T102" fmla="*/ 1 w 99"/>
                <a:gd name="T103" fmla="*/ 2 h 105"/>
                <a:gd name="T104" fmla="*/ 1 w 99"/>
                <a:gd name="T105" fmla="*/ 2 h 105"/>
                <a:gd name="T106" fmla="*/ 1 w 99"/>
                <a:gd name="T107" fmla="*/ 2 h 105"/>
                <a:gd name="T108" fmla="*/ 1 w 99"/>
                <a:gd name="T109" fmla="*/ 2 h 10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99" h="105">
                  <a:moveTo>
                    <a:pt x="53" y="64"/>
                  </a:moveTo>
                  <a:lnTo>
                    <a:pt x="51" y="64"/>
                  </a:lnTo>
                  <a:lnTo>
                    <a:pt x="50" y="64"/>
                  </a:lnTo>
                  <a:lnTo>
                    <a:pt x="49" y="64"/>
                  </a:lnTo>
                  <a:lnTo>
                    <a:pt x="47" y="64"/>
                  </a:lnTo>
                  <a:lnTo>
                    <a:pt x="46" y="64"/>
                  </a:lnTo>
                  <a:lnTo>
                    <a:pt x="44" y="64"/>
                  </a:lnTo>
                  <a:lnTo>
                    <a:pt x="43" y="64"/>
                  </a:lnTo>
                  <a:lnTo>
                    <a:pt x="42" y="63"/>
                  </a:lnTo>
                  <a:lnTo>
                    <a:pt x="41" y="48"/>
                  </a:lnTo>
                  <a:lnTo>
                    <a:pt x="42" y="48"/>
                  </a:lnTo>
                  <a:lnTo>
                    <a:pt x="43" y="49"/>
                  </a:lnTo>
                  <a:lnTo>
                    <a:pt x="44" y="49"/>
                  </a:lnTo>
                  <a:lnTo>
                    <a:pt x="46" y="49"/>
                  </a:lnTo>
                  <a:lnTo>
                    <a:pt x="47" y="49"/>
                  </a:lnTo>
                  <a:lnTo>
                    <a:pt x="48" y="49"/>
                  </a:lnTo>
                  <a:lnTo>
                    <a:pt x="50" y="49"/>
                  </a:lnTo>
                  <a:lnTo>
                    <a:pt x="51" y="49"/>
                  </a:lnTo>
                  <a:lnTo>
                    <a:pt x="56" y="49"/>
                  </a:lnTo>
                  <a:lnTo>
                    <a:pt x="61" y="47"/>
                  </a:lnTo>
                  <a:lnTo>
                    <a:pt x="65" y="45"/>
                  </a:lnTo>
                  <a:lnTo>
                    <a:pt x="68" y="43"/>
                  </a:lnTo>
                  <a:lnTo>
                    <a:pt x="71" y="40"/>
                  </a:lnTo>
                  <a:lnTo>
                    <a:pt x="72" y="37"/>
                  </a:lnTo>
                  <a:lnTo>
                    <a:pt x="73" y="35"/>
                  </a:lnTo>
                  <a:lnTo>
                    <a:pt x="74" y="32"/>
                  </a:lnTo>
                  <a:lnTo>
                    <a:pt x="75" y="28"/>
                  </a:lnTo>
                  <a:lnTo>
                    <a:pt x="74" y="25"/>
                  </a:lnTo>
                  <a:lnTo>
                    <a:pt x="74" y="22"/>
                  </a:lnTo>
                  <a:lnTo>
                    <a:pt x="72" y="20"/>
                  </a:lnTo>
                  <a:lnTo>
                    <a:pt x="71" y="19"/>
                  </a:lnTo>
                  <a:lnTo>
                    <a:pt x="68" y="17"/>
                  </a:lnTo>
                  <a:lnTo>
                    <a:pt x="65" y="17"/>
                  </a:lnTo>
                  <a:lnTo>
                    <a:pt x="62" y="17"/>
                  </a:lnTo>
                  <a:lnTo>
                    <a:pt x="43" y="17"/>
                  </a:lnTo>
                  <a:lnTo>
                    <a:pt x="24" y="104"/>
                  </a:lnTo>
                  <a:lnTo>
                    <a:pt x="0" y="104"/>
                  </a:lnTo>
                  <a:lnTo>
                    <a:pt x="23" y="0"/>
                  </a:lnTo>
                  <a:lnTo>
                    <a:pt x="74" y="0"/>
                  </a:lnTo>
                  <a:lnTo>
                    <a:pt x="82" y="1"/>
                  </a:lnTo>
                  <a:lnTo>
                    <a:pt x="88" y="3"/>
                  </a:lnTo>
                  <a:lnTo>
                    <a:pt x="92" y="7"/>
                  </a:lnTo>
                  <a:lnTo>
                    <a:pt x="96" y="11"/>
                  </a:lnTo>
                  <a:lnTo>
                    <a:pt x="97" y="17"/>
                  </a:lnTo>
                  <a:lnTo>
                    <a:pt x="98" y="22"/>
                  </a:lnTo>
                  <a:lnTo>
                    <a:pt x="98" y="27"/>
                  </a:lnTo>
                  <a:lnTo>
                    <a:pt x="97" y="32"/>
                  </a:lnTo>
                  <a:lnTo>
                    <a:pt x="95" y="40"/>
                  </a:lnTo>
                  <a:lnTo>
                    <a:pt x="91" y="46"/>
                  </a:lnTo>
                  <a:lnTo>
                    <a:pt x="87" y="51"/>
                  </a:lnTo>
                  <a:lnTo>
                    <a:pt x="81" y="56"/>
                  </a:lnTo>
                  <a:lnTo>
                    <a:pt x="75" y="59"/>
                  </a:lnTo>
                  <a:lnTo>
                    <a:pt x="68" y="62"/>
                  </a:lnTo>
                  <a:lnTo>
                    <a:pt x="61" y="64"/>
                  </a:lnTo>
                  <a:lnTo>
                    <a:pt x="53" y="6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1" name="Freeform 26"/>
            <p:cNvSpPr>
              <a:spLocks/>
            </p:cNvSpPr>
            <p:nvPr userDrawn="1"/>
          </p:nvSpPr>
          <p:spPr bwMode="auto">
            <a:xfrm>
              <a:off x="702" y="308"/>
              <a:ext cx="85" cy="42"/>
            </a:xfrm>
            <a:custGeom>
              <a:avLst/>
              <a:gdLst>
                <a:gd name="T0" fmla="*/ 0 w 115"/>
                <a:gd name="T1" fmla="*/ 2 h 55"/>
                <a:gd name="T2" fmla="*/ 0 w 115"/>
                <a:gd name="T3" fmla="*/ 2 h 55"/>
                <a:gd name="T4" fmla="*/ 1 w 115"/>
                <a:gd name="T5" fmla="*/ 2 h 55"/>
                <a:gd name="T6" fmla="*/ 1 w 115"/>
                <a:gd name="T7" fmla="*/ 2 h 55"/>
                <a:gd name="T8" fmla="*/ 1 w 115"/>
                <a:gd name="T9" fmla="*/ 2 h 55"/>
                <a:gd name="T10" fmla="*/ 1 w 115"/>
                <a:gd name="T11" fmla="*/ 2 h 55"/>
                <a:gd name="T12" fmla="*/ 1 w 115"/>
                <a:gd name="T13" fmla="*/ 2 h 55"/>
                <a:gd name="T14" fmla="*/ 1 w 115"/>
                <a:gd name="T15" fmla="*/ 2 h 55"/>
                <a:gd name="T16" fmla="*/ 1 w 115"/>
                <a:gd name="T17" fmla="*/ 2 h 55"/>
                <a:gd name="T18" fmla="*/ 1 w 115"/>
                <a:gd name="T19" fmla="*/ 2 h 55"/>
                <a:gd name="T20" fmla="*/ 1 w 115"/>
                <a:gd name="T21" fmla="*/ 2 h 55"/>
                <a:gd name="T22" fmla="*/ 1 w 115"/>
                <a:gd name="T23" fmla="*/ 2 h 55"/>
                <a:gd name="T24" fmla="*/ 1 w 115"/>
                <a:gd name="T25" fmla="*/ 2 h 55"/>
                <a:gd name="T26" fmla="*/ 1 w 115"/>
                <a:gd name="T27" fmla="*/ 2 h 55"/>
                <a:gd name="T28" fmla="*/ 1 w 115"/>
                <a:gd name="T29" fmla="*/ 2 h 55"/>
                <a:gd name="T30" fmla="*/ 1 w 115"/>
                <a:gd name="T31" fmla="*/ 1 h 55"/>
                <a:gd name="T32" fmla="*/ 1 w 115"/>
                <a:gd name="T33" fmla="*/ 0 h 55"/>
                <a:gd name="T34" fmla="*/ 1 w 115"/>
                <a:gd name="T35" fmla="*/ 0 h 55"/>
                <a:gd name="T36" fmla="*/ 1 w 115"/>
                <a:gd name="T37" fmla="*/ 0 h 55"/>
                <a:gd name="T38" fmla="*/ 1 w 115"/>
                <a:gd name="T39" fmla="*/ 1 h 55"/>
                <a:gd name="T40" fmla="*/ 1 w 115"/>
                <a:gd name="T41" fmla="*/ 2 h 55"/>
                <a:gd name="T42" fmla="*/ 1 w 115"/>
                <a:gd name="T43" fmla="*/ 2 h 55"/>
                <a:gd name="T44" fmla="*/ 1 w 115"/>
                <a:gd name="T45" fmla="*/ 2 h 55"/>
                <a:gd name="T46" fmla="*/ 1 w 115"/>
                <a:gd name="T47" fmla="*/ 2 h 55"/>
                <a:gd name="T48" fmla="*/ 1 w 115"/>
                <a:gd name="T49" fmla="*/ 2 h 55"/>
                <a:gd name="T50" fmla="*/ 1 w 115"/>
                <a:gd name="T51" fmla="*/ 2 h 55"/>
                <a:gd name="T52" fmla="*/ 1 w 115"/>
                <a:gd name="T53" fmla="*/ 2 h 55"/>
                <a:gd name="T54" fmla="*/ 1 w 115"/>
                <a:gd name="T55" fmla="*/ 2 h 55"/>
                <a:gd name="T56" fmla="*/ 1 w 115"/>
                <a:gd name="T57" fmla="*/ 2 h 55"/>
                <a:gd name="T58" fmla="*/ 1 w 115"/>
                <a:gd name="T59" fmla="*/ 2 h 55"/>
                <a:gd name="T60" fmla="*/ 1 w 115"/>
                <a:gd name="T61" fmla="*/ 2 h 55"/>
                <a:gd name="T62" fmla="*/ 1 w 115"/>
                <a:gd name="T63" fmla="*/ 2 h 55"/>
                <a:gd name="T64" fmla="*/ 1 w 115"/>
                <a:gd name="T65" fmla="*/ 2 h 55"/>
                <a:gd name="T66" fmla="*/ 1 w 115"/>
                <a:gd name="T67" fmla="*/ 2 h 55"/>
                <a:gd name="T68" fmla="*/ 1 w 115"/>
                <a:gd name="T69" fmla="*/ 2 h 55"/>
                <a:gd name="T70" fmla="*/ 1 w 115"/>
                <a:gd name="T71" fmla="*/ 2 h 55"/>
                <a:gd name="T72" fmla="*/ 1 w 115"/>
                <a:gd name="T73" fmla="*/ 2 h 55"/>
                <a:gd name="T74" fmla="*/ 1 w 115"/>
                <a:gd name="T75" fmla="*/ 2 h 55"/>
                <a:gd name="T76" fmla="*/ 1 w 115"/>
                <a:gd name="T77" fmla="*/ 2 h 55"/>
                <a:gd name="T78" fmla="*/ 1 w 115"/>
                <a:gd name="T79" fmla="*/ 2 h 55"/>
                <a:gd name="T80" fmla="*/ 1 w 115"/>
                <a:gd name="T81" fmla="*/ 2 h 55"/>
                <a:gd name="T82" fmla="*/ 1 w 115"/>
                <a:gd name="T83" fmla="*/ 2 h 55"/>
                <a:gd name="T84" fmla="*/ 1 w 115"/>
                <a:gd name="T85" fmla="*/ 2 h 55"/>
                <a:gd name="T86" fmla="*/ 1 w 115"/>
                <a:gd name="T87" fmla="*/ 2 h 55"/>
                <a:gd name="T88" fmla="*/ 1 w 115"/>
                <a:gd name="T89" fmla="*/ 2 h 55"/>
                <a:gd name="T90" fmla="*/ 1 w 115"/>
                <a:gd name="T91" fmla="*/ 2 h 55"/>
                <a:gd name="T92" fmla="*/ 1 w 115"/>
                <a:gd name="T93" fmla="*/ 2 h 55"/>
                <a:gd name="T94" fmla="*/ 1 w 115"/>
                <a:gd name="T95" fmla="*/ 2 h 55"/>
                <a:gd name="T96" fmla="*/ 1 w 115"/>
                <a:gd name="T97" fmla="*/ 2 h 55"/>
                <a:gd name="T98" fmla="*/ 1 w 115"/>
                <a:gd name="T99" fmla="*/ 2 h 55"/>
                <a:gd name="T100" fmla="*/ 1 w 115"/>
                <a:gd name="T101" fmla="*/ 2 h 55"/>
                <a:gd name="T102" fmla="*/ 1 w 115"/>
                <a:gd name="T103" fmla="*/ 2 h 55"/>
                <a:gd name="T104" fmla="*/ 1 w 115"/>
                <a:gd name="T105" fmla="*/ 2 h 55"/>
                <a:gd name="T106" fmla="*/ 1 w 115"/>
                <a:gd name="T107" fmla="*/ 2 h 55"/>
                <a:gd name="T108" fmla="*/ 0 w 115"/>
                <a:gd name="T109" fmla="*/ 2 h 55"/>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115" h="55">
                  <a:moveTo>
                    <a:pt x="0" y="54"/>
                  </a:moveTo>
                  <a:lnTo>
                    <a:pt x="0" y="54"/>
                  </a:lnTo>
                  <a:lnTo>
                    <a:pt x="2" y="47"/>
                  </a:lnTo>
                  <a:lnTo>
                    <a:pt x="4" y="41"/>
                  </a:lnTo>
                  <a:lnTo>
                    <a:pt x="7" y="35"/>
                  </a:lnTo>
                  <a:lnTo>
                    <a:pt x="10" y="30"/>
                  </a:lnTo>
                  <a:lnTo>
                    <a:pt x="13" y="25"/>
                  </a:lnTo>
                  <a:lnTo>
                    <a:pt x="16" y="21"/>
                  </a:lnTo>
                  <a:lnTo>
                    <a:pt x="20" y="17"/>
                  </a:lnTo>
                  <a:lnTo>
                    <a:pt x="25" y="13"/>
                  </a:lnTo>
                  <a:lnTo>
                    <a:pt x="29" y="10"/>
                  </a:lnTo>
                  <a:lnTo>
                    <a:pt x="34" y="7"/>
                  </a:lnTo>
                  <a:lnTo>
                    <a:pt x="39" y="5"/>
                  </a:lnTo>
                  <a:lnTo>
                    <a:pt x="45" y="3"/>
                  </a:lnTo>
                  <a:lnTo>
                    <a:pt x="50" y="2"/>
                  </a:lnTo>
                  <a:lnTo>
                    <a:pt x="56" y="1"/>
                  </a:lnTo>
                  <a:lnTo>
                    <a:pt x="62" y="0"/>
                  </a:lnTo>
                  <a:lnTo>
                    <a:pt x="68" y="0"/>
                  </a:lnTo>
                  <a:lnTo>
                    <a:pt x="74" y="0"/>
                  </a:lnTo>
                  <a:lnTo>
                    <a:pt x="80" y="1"/>
                  </a:lnTo>
                  <a:lnTo>
                    <a:pt x="85" y="2"/>
                  </a:lnTo>
                  <a:lnTo>
                    <a:pt x="89" y="4"/>
                  </a:lnTo>
                  <a:lnTo>
                    <a:pt x="94" y="6"/>
                  </a:lnTo>
                  <a:lnTo>
                    <a:pt x="98" y="9"/>
                  </a:lnTo>
                  <a:lnTo>
                    <a:pt x="102" y="12"/>
                  </a:lnTo>
                  <a:lnTo>
                    <a:pt x="105" y="15"/>
                  </a:lnTo>
                  <a:lnTo>
                    <a:pt x="107" y="19"/>
                  </a:lnTo>
                  <a:lnTo>
                    <a:pt x="110" y="23"/>
                  </a:lnTo>
                  <a:lnTo>
                    <a:pt x="111" y="28"/>
                  </a:lnTo>
                  <a:lnTo>
                    <a:pt x="113" y="32"/>
                  </a:lnTo>
                  <a:lnTo>
                    <a:pt x="114" y="37"/>
                  </a:lnTo>
                  <a:lnTo>
                    <a:pt x="114" y="43"/>
                  </a:lnTo>
                  <a:lnTo>
                    <a:pt x="113" y="48"/>
                  </a:lnTo>
                  <a:lnTo>
                    <a:pt x="112" y="54"/>
                  </a:lnTo>
                  <a:lnTo>
                    <a:pt x="88" y="54"/>
                  </a:lnTo>
                  <a:lnTo>
                    <a:pt x="89" y="46"/>
                  </a:lnTo>
                  <a:lnTo>
                    <a:pt x="90" y="39"/>
                  </a:lnTo>
                  <a:lnTo>
                    <a:pt x="88" y="33"/>
                  </a:lnTo>
                  <a:lnTo>
                    <a:pt x="86" y="27"/>
                  </a:lnTo>
                  <a:lnTo>
                    <a:pt x="83" y="23"/>
                  </a:lnTo>
                  <a:lnTo>
                    <a:pt x="78" y="19"/>
                  </a:lnTo>
                  <a:lnTo>
                    <a:pt x="72" y="17"/>
                  </a:lnTo>
                  <a:lnTo>
                    <a:pt x="65" y="17"/>
                  </a:lnTo>
                  <a:lnTo>
                    <a:pt x="57" y="17"/>
                  </a:lnTo>
                  <a:lnTo>
                    <a:pt x="50" y="19"/>
                  </a:lnTo>
                  <a:lnTo>
                    <a:pt x="44" y="22"/>
                  </a:lnTo>
                  <a:lnTo>
                    <a:pt x="38" y="27"/>
                  </a:lnTo>
                  <a:lnTo>
                    <a:pt x="33" y="32"/>
                  </a:lnTo>
                  <a:lnTo>
                    <a:pt x="29" y="38"/>
                  </a:lnTo>
                  <a:lnTo>
                    <a:pt x="27" y="46"/>
                  </a:lnTo>
                  <a:lnTo>
                    <a:pt x="24" y="54"/>
                  </a:lnTo>
                  <a:lnTo>
                    <a:pt x="0" y="5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2" name="Freeform 27"/>
            <p:cNvSpPr>
              <a:spLocks/>
            </p:cNvSpPr>
            <p:nvPr userDrawn="1"/>
          </p:nvSpPr>
          <p:spPr bwMode="auto">
            <a:xfrm>
              <a:off x="700" y="350"/>
              <a:ext cx="86" cy="41"/>
            </a:xfrm>
            <a:custGeom>
              <a:avLst/>
              <a:gdLst>
                <a:gd name="T0" fmla="*/ 1 w 116"/>
                <a:gd name="T1" fmla="*/ 0 h 54"/>
                <a:gd name="T2" fmla="*/ 1 w 116"/>
                <a:gd name="T3" fmla="*/ 2 h 54"/>
                <a:gd name="T4" fmla="*/ 0 w 116"/>
                <a:gd name="T5" fmla="*/ 2 h 54"/>
                <a:gd name="T6" fmla="*/ 0 w 116"/>
                <a:gd name="T7" fmla="*/ 2 h 54"/>
                <a:gd name="T8" fmla="*/ 1 w 116"/>
                <a:gd name="T9" fmla="*/ 2 h 54"/>
                <a:gd name="T10" fmla="*/ 1 w 116"/>
                <a:gd name="T11" fmla="*/ 2 h 54"/>
                <a:gd name="T12" fmla="*/ 1 w 116"/>
                <a:gd name="T13" fmla="*/ 2 h 54"/>
                <a:gd name="T14" fmla="*/ 1 w 116"/>
                <a:gd name="T15" fmla="*/ 2 h 54"/>
                <a:gd name="T16" fmla="*/ 1 w 116"/>
                <a:gd name="T17" fmla="*/ 2 h 54"/>
                <a:gd name="T18" fmla="*/ 1 w 116"/>
                <a:gd name="T19" fmla="*/ 2 h 54"/>
                <a:gd name="T20" fmla="*/ 1 w 116"/>
                <a:gd name="T21" fmla="*/ 2 h 54"/>
                <a:gd name="T22" fmla="*/ 1 w 116"/>
                <a:gd name="T23" fmla="*/ 2 h 54"/>
                <a:gd name="T24" fmla="*/ 1 w 116"/>
                <a:gd name="T25" fmla="*/ 2 h 54"/>
                <a:gd name="T26" fmla="*/ 1 w 116"/>
                <a:gd name="T27" fmla="*/ 2 h 54"/>
                <a:gd name="T28" fmla="*/ 1 w 116"/>
                <a:gd name="T29" fmla="*/ 2 h 54"/>
                <a:gd name="T30" fmla="*/ 1 w 116"/>
                <a:gd name="T31" fmla="*/ 2 h 54"/>
                <a:gd name="T32" fmla="*/ 1 w 116"/>
                <a:gd name="T33" fmla="*/ 2 h 54"/>
                <a:gd name="T34" fmla="*/ 1 w 116"/>
                <a:gd name="T35" fmla="*/ 2 h 54"/>
                <a:gd name="T36" fmla="*/ 1 w 116"/>
                <a:gd name="T37" fmla="*/ 2 h 54"/>
                <a:gd name="T38" fmla="*/ 1 w 116"/>
                <a:gd name="T39" fmla="*/ 2 h 54"/>
                <a:gd name="T40" fmla="*/ 1 w 116"/>
                <a:gd name="T41" fmla="*/ 2 h 54"/>
                <a:gd name="T42" fmla="*/ 1 w 116"/>
                <a:gd name="T43" fmla="*/ 2 h 54"/>
                <a:gd name="T44" fmla="*/ 1 w 116"/>
                <a:gd name="T45" fmla="*/ 2 h 54"/>
                <a:gd name="T46" fmla="*/ 1 w 116"/>
                <a:gd name="T47" fmla="*/ 2 h 54"/>
                <a:gd name="T48" fmla="*/ 1 w 116"/>
                <a:gd name="T49" fmla="*/ 2 h 54"/>
                <a:gd name="T50" fmla="*/ 1 w 116"/>
                <a:gd name="T51" fmla="*/ 2 h 54"/>
                <a:gd name="T52" fmla="*/ 1 w 116"/>
                <a:gd name="T53" fmla="*/ 2 h 54"/>
                <a:gd name="T54" fmla="*/ 1 w 116"/>
                <a:gd name="T55" fmla="*/ 2 h 54"/>
                <a:gd name="T56" fmla="*/ 1 w 116"/>
                <a:gd name="T57" fmla="*/ 2 h 54"/>
                <a:gd name="T58" fmla="*/ 1 w 116"/>
                <a:gd name="T59" fmla="*/ 2 h 54"/>
                <a:gd name="T60" fmla="*/ 1 w 116"/>
                <a:gd name="T61" fmla="*/ 2 h 54"/>
                <a:gd name="T62" fmla="*/ 1 w 116"/>
                <a:gd name="T63" fmla="*/ 2 h 54"/>
                <a:gd name="T64" fmla="*/ 1 w 116"/>
                <a:gd name="T65" fmla="*/ 0 h 54"/>
                <a:gd name="T66" fmla="*/ 1 w 116"/>
                <a:gd name="T67" fmla="*/ 0 h 54"/>
                <a:gd name="T68" fmla="*/ 1 w 116"/>
                <a:gd name="T69" fmla="*/ 2 h 54"/>
                <a:gd name="T70" fmla="*/ 1 w 116"/>
                <a:gd name="T71" fmla="*/ 2 h 54"/>
                <a:gd name="T72" fmla="*/ 1 w 116"/>
                <a:gd name="T73" fmla="*/ 2 h 54"/>
                <a:gd name="T74" fmla="*/ 1 w 116"/>
                <a:gd name="T75" fmla="*/ 2 h 54"/>
                <a:gd name="T76" fmla="*/ 1 w 116"/>
                <a:gd name="T77" fmla="*/ 2 h 54"/>
                <a:gd name="T78" fmla="*/ 1 w 116"/>
                <a:gd name="T79" fmla="*/ 2 h 54"/>
                <a:gd name="T80" fmla="*/ 1 w 116"/>
                <a:gd name="T81" fmla="*/ 2 h 54"/>
                <a:gd name="T82" fmla="*/ 1 w 116"/>
                <a:gd name="T83" fmla="*/ 2 h 54"/>
                <a:gd name="T84" fmla="*/ 1 w 116"/>
                <a:gd name="T85" fmla="*/ 2 h 54"/>
                <a:gd name="T86" fmla="*/ 1 w 116"/>
                <a:gd name="T87" fmla="*/ 2 h 54"/>
                <a:gd name="T88" fmla="*/ 1 w 116"/>
                <a:gd name="T89" fmla="*/ 2 h 54"/>
                <a:gd name="T90" fmla="*/ 1 w 116"/>
                <a:gd name="T91" fmla="*/ 2 h 54"/>
                <a:gd name="T92" fmla="*/ 1 w 116"/>
                <a:gd name="T93" fmla="*/ 2 h 54"/>
                <a:gd name="T94" fmla="*/ 1 w 116"/>
                <a:gd name="T95" fmla="*/ 2 h 54"/>
                <a:gd name="T96" fmla="*/ 1 w 116"/>
                <a:gd name="T97" fmla="*/ 2 h 54"/>
                <a:gd name="T98" fmla="*/ 1 w 116"/>
                <a:gd name="T99" fmla="*/ 0 h 54"/>
                <a:gd name="T100" fmla="*/ 1 w 116"/>
                <a:gd name="T101" fmla="*/ 0 h 54"/>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16" h="54">
                  <a:moveTo>
                    <a:pt x="1" y="0"/>
                  </a:moveTo>
                  <a:lnTo>
                    <a:pt x="1" y="5"/>
                  </a:lnTo>
                  <a:lnTo>
                    <a:pt x="0" y="10"/>
                  </a:lnTo>
                  <a:lnTo>
                    <a:pt x="0" y="16"/>
                  </a:lnTo>
                  <a:lnTo>
                    <a:pt x="1" y="21"/>
                  </a:lnTo>
                  <a:lnTo>
                    <a:pt x="2" y="25"/>
                  </a:lnTo>
                  <a:lnTo>
                    <a:pt x="4" y="29"/>
                  </a:lnTo>
                  <a:lnTo>
                    <a:pt x="6" y="33"/>
                  </a:lnTo>
                  <a:lnTo>
                    <a:pt x="9" y="37"/>
                  </a:lnTo>
                  <a:lnTo>
                    <a:pt x="12" y="41"/>
                  </a:lnTo>
                  <a:lnTo>
                    <a:pt x="16" y="44"/>
                  </a:lnTo>
                  <a:lnTo>
                    <a:pt x="20" y="47"/>
                  </a:lnTo>
                  <a:lnTo>
                    <a:pt x="24" y="49"/>
                  </a:lnTo>
                  <a:lnTo>
                    <a:pt x="29" y="51"/>
                  </a:lnTo>
                  <a:lnTo>
                    <a:pt x="35" y="52"/>
                  </a:lnTo>
                  <a:lnTo>
                    <a:pt x="40" y="53"/>
                  </a:lnTo>
                  <a:lnTo>
                    <a:pt x="47" y="53"/>
                  </a:lnTo>
                  <a:lnTo>
                    <a:pt x="53" y="53"/>
                  </a:lnTo>
                  <a:lnTo>
                    <a:pt x="59" y="52"/>
                  </a:lnTo>
                  <a:lnTo>
                    <a:pt x="65" y="51"/>
                  </a:lnTo>
                  <a:lnTo>
                    <a:pt x="70" y="50"/>
                  </a:lnTo>
                  <a:lnTo>
                    <a:pt x="76" y="48"/>
                  </a:lnTo>
                  <a:lnTo>
                    <a:pt x="81" y="46"/>
                  </a:lnTo>
                  <a:lnTo>
                    <a:pt x="86" y="44"/>
                  </a:lnTo>
                  <a:lnTo>
                    <a:pt x="90" y="40"/>
                  </a:lnTo>
                  <a:lnTo>
                    <a:pt x="94" y="37"/>
                  </a:lnTo>
                  <a:lnTo>
                    <a:pt x="98" y="33"/>
                  </a:lnTo>
                  <a:lnTo>
                    <a:pt x="102" y="29"/>
                  </a:lnTo>
                  <a:lnTo>
                    <a:pt x="105" y="24"/>
                  </a:lnTo>
                  <a:lnTo>
                    <a:pt x="108" y="19"/>
                  </a:lnTo>
                  <a:lnTo>
                    <a:pt x="111" y="13"/>
                  </a:lnTo>
                  <a:lnTo>
                    <a:pt x="113" y="7"/>
                  </a:lnTo>
                  <a:lnTo>
                    <a:pt x="115" y="0"/>
                  </a:lnTo>
                  <a:lnTo>
                    <a:pt x="91" y="0"/>
                  </a:lnTo>
                  <a:lnTo>
                    <a:pt x="88" y="8"/>
                  </a:lnTo>
                  <a:lnTo>
                    <a:pt x="85" y="15"/>
                  </a:lnTo>
                  <a:lnTo>
                    <a:pt x="82" y="22"/>
                  </a:lnTo>
                  <a:lnTo>
                    <a:pt x="77" y="27"/>
                  </a:lnTo>
                  <a:lnTo>
                    <a:pt x="71" y="31"/>
                  </a:lnTo>
                  <a:lnTo>
                    <a:pt x="65" y="34"/>
                  </a:lnTo>
                  <a:lnTo>
                    <a:pt x="58" y="36"/>
                  </a:lnTo>
                  <a:lnTo>
                    <a:pt x="50" y="37"/>
                  </a:lnTo>
                  <a:lnTo>
                    <a:pt x="42" y="36"/>
                  </a:lnTo>
                  <a:lnTo>
                    <a:pt x="36" y="33"/>
                  </a:lnTo>
                  <a:lnTo>
                    <a:pt x="31" y="30"/>
                  </a:lnTo>
                  <a:lnTo>
                    <a:pt x="28" y="26"/>
                  </a:lnTo>
                  <a:lnTo>
                    <a:pt x="25" y="20"/>
                  </a:lnTo>
                  <a:lnTo>
                    <a:pt x="24" y="14"/>
                  </a:lnTo>
                  <a:lnTo>
                    <a:pt x="24" y="7"/>
                  </a:lnTo>
                  <a:lnTo>
                    <a:pt x="25" y="0"/>
                  </a:lnTo>
                  <a:lnTo>
                    <a:pt x="1" y="0"/>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3" name="Freeform 28"/>
            <p:cNvSpPr>
              <a:spLocks/>
            </p:cNvSpPr>
            <p:nvPr userDrawn="1"/>
          </p:nvSpPr>
          <p:spPr bwMode="auto">
            <a:xfrm>
              <a:off x="785" y="309"/>
              <a:ext cx="68" cy="80"/>
            </a:xfrm>
            <a:custGeom>
              <a:avLst/>
              <a:gdLst>
                <a:gd name="T0" fmla="*/ 1 w 93"/>
                <a:gd name="T1" fmla="*/ 2 h 105"/>
                <a:gd name="T2" fmla="*/ 1 w 93"/>
                <a:gd name="T3" fmla="*/ 2 h 105"/>
                <a:gd name="T4" fmla="*/ 1 w 93"/>
                <a:gd name="T5" fmla="*/ 2 h 105"/>
                <a:gd name="T6" fmla="*/ 1 w 93"/>
                <a:gd name="T7" fmla="*/ 2 h 105"/>
                <a:gd name="T8" fmla="*/ 1 w 93"/>
                <a:gd name="T9" fmla="*/ 2 h 105"/>
                <a:gd name="T10" fmla="*/ 1 w 93"/>
                <a:gd name="T11" fmla="*/ 2 h 105"/>
                <a:gd name="T12" fmla="*/ 1 w 93"/>
                <a:gd name="T13" fmla="*/ 2 h 105"/>
                <a:gd name="T14" fmla="*/ 1 w 93"/>
                <a:gd name="T15" fmla="*/ 2 h 105"/>
                <a:gd name="T16" fmla="*/ 1 w 93"/>
                <a:gd name="T17" fmla="*/ 2 h 105"/>
                <a:gd name="T18" fmla="*/ 1 w 93"/>
                <a:gd name="T19" fmla="*/ 2 h 105"/>
                <a:gd name="T20" fmla="*/ 1 w 93"/>
                <a:gd name="T21" fmla="*/ 2 h 105"/>
                <a:gd name="T22" fmla="*/ 1 w 93"/>
                <a:gd name="T23" fmla="*/ 2 h 105"/>
                <a:gd name="T24" fmla="*/ 1 w 93"/>
                <a:gd name="T25" fmla="*/ 2 h 105"/>
                <a:gd name="T26" fmla="*/ 1 w 93"/>
                <a:gd name="T27" fmla="*/ 2 h 105"/>
                <a:gd name="T28" fmla="*/ 1 w 93"/>
                <a:gd name="T29" fmla="*/ 2 h 105"/>
                <a:gd name="T30" fmla="*/ 1 w 93"/>
                <a:gd name="T31" fmla="*/ 2 h 105"/>
                <a:gd name="T32" fmla="*/ 1 w 93"/>
                <a:gd name="T33" fmla="*/ 2 h 105"/>
                <a:gd name="T34" fmla="*/ 1 w 93"/>
                <a:gd name="T35" fmla="*/ 2 h 105"/>
                <a:gd name="T36" fmla="*/ 1 w 93"/>
                <a:gd name="T37" fmla="*/ 2 h 105"/>
                <a:gd name="T38" fmla="*/ 1 w 93"/>
                <a:gd name="T39" fmla="*/ 2 h 105"/>
                <a:gd name="T40" fmla="*/ 0 w 93"/>
                <a:gd name="T41" fmla="*/ 2 h 105"/>
                <a:gd name="T42" fmla="*/ 1 w 93"/>
                <a:gd name="T43" fmla="*/ 2 h 105"/>
                <a:gd name="T44" fmla="*/ 1 w 93"/>
                <a:gd name="T45" fmla="*/ 2 h 105"/>
                <a:gd name="T46" fmla="*/ 1 w 93"/>
                <a:gd name="T47" fmla="*/ 2 h 105"/>
                <a:gd name="T48" fmla="*/ 1 w 93"/>
                <a:gd name="T49" fmla="*/ 2 h 105"/>
                <a:gd name="T50" fmla="*/ 1 w 93"/>
                <a:gd name="T51" fmla="*/ 2 h 105"/>
                <a:gd name="T52" fmla="*/ 1 w 93"/>
                <a:gd name="T53" fmla="*/ 2 h 105"/>
                <a:gd name="T54" fmla="*/ 1 w 93"/>
                <a:gd name="T55" fmla="*/ 2 h 105"/>
                <a:gd name="T56" fmla="*/ 1 w 93"/>
                <a:gd name="T57" fmla="*/ 2 h 105"/>
                <a:gd name="T58" fmla="*/ 1 w 93"/>
                <a:gd name="T59" fmla="*/ 2 h 105"/>
                <a:gd name="T60" fmla="*/ 1 w 93"/>
                <a:gd name="T61" fmla="*/ 2 h 105"/>
                <a:gd name="T62" fmla="*/ 1 w 93"/>
                <a:gd name="T63" fmla="*/ 2 h 105"/>
                <a:gd name="T64" fmla="*/ 1 w 93"/>
                <a:gd name="T65" fmla="*/ 2 h 105"/>
                <a:gd name="T66" fmla="*/ 1 w 93"/>
                <a:gd name="T67" fmla="*/ 2 h 105"/>
                <a:gd name="T68" fmla="*/ 1 w 93"/>
                <a:gd name="T69" fmla="*/ 2 h 105"/>
                <a:gd name="T70" fmla="*/ 1 w 93"/>
                <a:gd name="T71" fmla="*/ 2 h 105"/>
                <a:gd name="T72" fmla="*/ 1 w 93"/>
                <a:gd name="T73" fmla="*/ 2 h 105"/>
                <a:gd name="T74" fmla="*/ 1 w 93"/>
                <a:gd name="T75" fmla="*/ 0 h 105"/>
                <a:gd name="T76" fmla="*/ 1 w 93"/>
                <a:gd name="T77" fmla="*/ 0 h 105"/>
                <a:gd name="T78" fmla="*/ 1 w 93"/>
                <a:gd name="T79" fmla="*/ 0 h 105"/>
                <a:gd name="T80" fmla="*/ 1 w 93"/>
                <a:gd name="T81" fmla="*/ 0 h 105"/>
                <a:gd name="T82" fmla="*/ 1 w 93"/>
                <a:gd name="T83" fmla="*/ 0 h 10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 h="105">
                  <a:moveTo>
                    <a:pt x="88" y="17"/>
                  </a:moveTo>
                  <a:lnTo>
                    <a:pt x="87" y="17"/>
                  </a:lnTo>
                  <a:lnTo>
                    <a:pt x="85" y="17"/>
                  </a:lnTo>
                  <a:lnTo>
                    <a:pt x="82" y="17"/>
                  </a:lnTo>
                  <a:lnTo>
                    <a:pt x="79" y="17"/>
                  </a:lnTo>
                  <a:lnTo>
                    <a:pt x="74" y="17"/>
                  </a:lnTo>
                  <a:lnTo>
                    <a:pt x="70" y="17"/>
                  </a:lnTo>
                  <a:lnTo>
                    <a:pt x="66" y="17"/>
                  </a:lnTo>
                  <a:lnTo>
                    <a:pt x="63" y="17"/>
                  </a:lnTo>
                  <a:lnTo>
                    <a:pt x="58" y="17"/>
                  </a:lnTo>
                  <a:lnTo>
                    <a:pt x="54" y="17"/>
                  </a:lnTo>
                  <a:lnTo>
                    <a:pt x="51" y="18"/>
                  </a:lnTo>
                  <a:lnTo>
                    <a:pt x="48" y="19"/>
                  </a:lnTo>
                  <a:lnTo>
                    <a:pt x="46" y="20"/>
                  </a:lnTo>
                  <a:lnTo>
                    <a:pt x="45" y="21"/>
                  </a:lnTo>
                  <a:lnTo>
                    <a:pt x="44" y="22"/>
                  </a:lnTo>
                  <a:lnTo>
                    <a:pt x="43" y="24"/>
                  </a:lnTo>
                  <a:lnTo>
                    <a:pt x="43" y="27"/>
                  </a:lnTo>
                  <a:lnTo>
                    <a:pt x="44" y="30"/>
                  </a:lnTo>
                  <a:lnTo>
                    <a:pt x="46" y="33"/>
                  </a:lnTo>
                  <a:lnTo>
                    <a:pt x="48" y="36"/>
                  </a:lnTo>
                  <a:lnTo>
                    <a:pt x="51" y="39"/>
                  </a:lnTo>
                  <a:lnTo>
                    <a:pt x="54" y="42"/>
                  </a:lnTo>
                  <a:lnTo>
                    <a:pt x="58" y="45"/>
                  </a:lnTo>
                  <a:lnTo>
                    <a:pt x="62" y="49"/>
                  </a:lnTo>
                  <a:lnTo>
                    <a:pt x="66" y="51"/>
                  </a:lnTo>
                  <a:lnTo>
                    <a:pt x="70" y="55"/>
                  </a:lnTo>
                  <a:lnTo>
                    <a:pt x="74" y="59"/>
                  </a:lnTo>
                  <a:lnTo>
                    <a:pt x="77" y="62"/>
                  </a:lnTo>
                  <a:lnTo>
                    <a:pt x="79" y="66"/>
                  </a:lnTo>
                  <a:lnTo>
                    <a:pt x="81" y="70"/>
                  </a:lnTo>
                  <a:lnTo>
                    <a:pt x="81" y="75"/>
                  </a:lnTo>
                  <a:lnTo>
                    <a:pt x="81" y="79"/>
                  </a:lnTo>
                  <a:lnTo>
                    <a:pt x="80" y="84"/>
                  </a:lnTo>
                  <a:lnTo>
                    <a:pt x="78" y="89"/>
                  </a:lnTo>
                  <a:lnTo>
                    <a:pt x="74" y="93"/>
                  </a:lnTo>
                  <a:lnTo>
                    <a:pt x="69" y="97"/>
                  </a:lnTo>
                  <a:lnTo>
                    <a:pt x="63" y="100"/>
                  </a:lnTo>
                  <a:lnTo>
                    <a:pt x="55" y="102"/>
                  </a:lnTo>
                  <a:lnTo>
                    <a:pt x="46" y="103"/>
                  </a:lnTo>
                  <a:lnTo>
                    <a:pt x="36" y="104"/>
                  </a:lnTo>
                  <a:lnTo>
                    <a:pt x="0" y="104"/>
                  </a:lnTo>
                  <a:lnTo>
                    <a:pt x="4" y="87"/>
                  </a:lnTo>
                  <a:lnTo>
                    <a:pt x="33" y="87"/>
                  </a:lnTo>
                  <a:lnTo>
                    <a:pt x="36" y="87"/>
                  </a:lnTo>
                  <a:lnTo>
                    <a:pt x="40" y="87"/>
                  </a:lnTo>
                  <a:lnTo>
                    <a:pt x="43" y="87"/>
                  </a:lnTo>
                  <a:lnTo>
                    <a:pt x="46" y="86"/>
                  </a:lnTo>
                  <a:lnTo>
                    <a:pt x="49" y="86"/>
                  </a:lnTo>
                  <a:lnTo>
                    <a:pt x="51" y="84"/>
                  </a:lnTo>
                  <a:lnTo>
                    <a:pt x="53" y="82"/>
                  </a:lnTo>
                  <a:lnTo>
                    <a:pt x="55" y="79"/>
                  </a:lnTo>
                  <a:lnTo>
                    <a:pt x="55" y="76"/>
                  </a:lnTo>
                  <a:lnTo>
                    <a:pt x="54" y="73"/>
                  </a:lnTo>
                  <a:lnTo>
                    <a:pt x="52" y="71"/>
                  </a:lnTo>
                  <a:lnTo>
                    <a:pt x="50" y="68"/>
                  </a:lnTo>
                  <a:lnTo>
                    <a:pt x="47" y="65"/>
                  </a:lnTo>
                  <a:lnTo>
                    <a:pt x="43" y="62"/>
                  </a:lnTo>
                  <a:lnTo>
                    <a:pt x="40" y="59"/>
                  </a:lnTo>
                  <a:lnTo>
                    <a:pt x="36" y="55"/>
                  </a:lnTo>
                  <a:lnTo>
                    <a:pt x="32" y="52"/>
                  </a:lnTo>
                  <a:lnTo>
                    <a:pt x="28" y="49"/>
                  </a:lnTo>
                  <a:lnTo>
                    <a:pt x="25" y="45"/>
                  </a:lnTo>
                  <a:lnTo>
                    <a:pt x="22" y="41"/>
                  </a:lnTo>
                  <a:lnTo>
                    <a:pt x="19" y="37"/>
                  </a:lnTo>
                  <a:lnTo>
                    <a:pt x="17" y="33"/>
                  </a:lnTo>
                  <a:lnTo>
                    <a:pt x="16" y="29"/>
                  </a:lnTo>
                  <a:lnTo>
                    <a:pt x="17" y="25"/>
                  </a:lnTo>
                  <a:lnTo>
                    <a:pt x="18" y="19"/>
                  </a:lnTo>
                  <a:lnTo>
                    <a:pt x="20" y="14"/>
                  </a:lnTo>
                  <a:lnTo>
                    <a:pt x="24" y="10"/>
                  </a:lnTo>
                  <a:lnTo>
                    <a:pt x="29" y="7"/>
                  </a:lnTo>
                  <a:lnTo>
                    <a:pt x="35" y="4"/>
                  </a:lnTo>
                  <a:lnTo>
                    <a:pt x="42" y="2"/>
                  </a:lnTo>
                  <a:lnTo>
                    <a:pt x="50" y="1"/>
                  </a:lnTo>
                  <a:lnTo>
                    <a:pt x="60" y="0"/>
                  </a:lnTo>
                  <a:lnTo>
                    <a:pt x="61" y="0"/>
                  </a:lnTo>
                  <a:lnTo>
                    <a:pt x="65" y="0"/>
                  </a:lnTo>
                  <a:lnTo>
                    <a:pt x="70" y="0"/>
                  </a:lnTo>
                  <a:lnTo>
                    <a:pt x="76" y="0"/>
                  </a:lnTo>
                  <a:lnTo>
                    <a:pt x="82" y="0"/>
                  </a:lnTo>
                  <a:lnTo>
                    <a:pt x="87" y="0"/>
                  </a:lnTo>
                  <a:lnTo>
                    <a:pt x="91" y="0"/>
                  </a:lnTo>
                  <a:lnTo>
                    <a:pt x="92" y="0"/>
                  </a:lnTo>
                  <a:lnTo>
                    <a:pt x="88"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4" name="Freeform 29"/>
            <p:cNvSpPr>
              <a:spLocks/>
            </p:cNvSpPr>
            <p:nvPr userDrawn="1"/>
          </p:nvSpPr>
          <p:spPr bwMode="auto">
            <a:xfrm>
              <a:off x="860" y="309"/>
              <a:ext cx="68" cy="80"/>
            </a:xfrm>
            <a:custGeom>
              <a:avLst/>
              <a:gdLst>
                <a:gd name="T0" fmla="*/ 1 w 92"/>
                <a:gd name="T1" fmla="*/ 2 h 105"/>
                <a:gd name="T2" fmla="*/ 1 w 92"/>
                <a:gd name="T3" fmla="*/ 2 h 105"/>
                <a:gd name="T4" fmla="*/ 1 w 92"/>
                <a:gd name="T5" fmla="*/ 2 h 105"/>
                <a:gd name="T6" fmla="*/ 1 w 92"/>
                <a:gd name="T7" fmla="*/ 2 h 105"/>
                <a:gd name="T8" fmla="*/ 1 w 92"/>
                <a:gd name="T9" fmla="*/ 2 h 105"/>
                <a:gd name="T10" fmla="*/ 0 w 92"/>
                <a:gd name="T11" fmla="*/ 2 h 105"/>
                <a:gd name="T12" fmla="*/ 1 w 92"/>
                <a:gd name="T13" fmla="*/ 0 h 105"/>
                <a:gd name="T14" fmla="*/ 1 w 92"/>
                <a:gd name="T15" fmla="*/ 0 h 105"/>
                <a:gd name="T16" fmla="*/ 1 w 92"/>
                <a:gd name="T17" fmla="*/ 2 h 1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2" h="105">
                  <a:moveTo>
                    <a:pt x="87" y="17"/>
                  </a:moveTo>
                  <a:lnTo>
                    <a:pt x="55" y="17"/>
                  </a:lnTo>
                  <a:lnTo>
                    <a:pt x="37" y="104"/>
                  </a:lnTo>
                  <a:lnTo>
                    <a:pt x="14" y="104"/>
                  </a:lnTo>
                  <a:lnTo>
                    <a:pt x="32" y="17"/>
                  </a:lnTo>
                  <a:lnTo>
                    <a:pt x="0" y="17"/>
                  </a:lnTo>
                  <a:lnTo>
                    <a:pt x="4" y="0"/>
                  </a:lnTo>
                  <a:lnTo>
                    <a:pt x="91" y="0"/>
                  </a:lnTo>
                  <a:lnTo>
                    <a:pt x="87"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5" name="Freeform 30"/>
            <p:cNvSpPr>
              <a:spLocks/>
            </p:cNvSpPr>
            <p:nvPr userDrawn="1"/>
          </p:nvSpPr>
          <p:spPr bwMode="auto">
            <a:xfrm>
              <a:off x="902" y="309"/>
              <a:ext cx="79" cy="80"/>
            </a:xfrm>
            <a:custGeom>
              <a:avLst/>
              <a:gdLst>
                <a:gd name="T0" fmla="*/ 1 w 107"/>
                <a:gd name="T1" fmla="*/ 2 h 105"/>
                <a:gd name="T2" fmla="*/ 1 w 107"/>
                <a:gd name="T3" fmla="*/ 2 h 105"/>
                <a:gd name="T4" fmla="*/ 1 w 107"/>
                <a:gd name="T5" fmla="*/ 2 h 105"/>
                <a:gd name="T6" fmla="*/ 1 w 107"/>
                <a:gd name="T7" fmla="*/ 2 h 105"/>
                <a:gd name="T8" fmla="*/ 1 w 107"/>
                <a:gd name="T9" fmla="*/ 2 h 105"/>
                <a:gd name="T10" fmla="*/ 0 w 107"/>
                <a:gd name="T11" fmla="*/ 2 h 105"/>
                <a:gd name="T12" fmla="*/ 1 w 107"/>
                <a:gd name="T13" fmla="*/ 0 h 105"/>
                <a:gd name="T14" fmla="*/ 1 w 107"/>
                <a:gd name="T15" fmla="*/ 0 h 105"/>
                <a:gd name="T16" fmla="*/ 1 w 107"/>
                <a:gd name="T17" fmla="*/ 2 h 105"/>
                <a:gd name="T18" fmla="*/ 1 w 107"/>
                <a:gd name="T19" fmla="*/ 2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7" h="105">
                  <a:moveTo>
                    <a:pt x="37" y="104"/>
                  </a:moveTo>
                  <a:lnTo>
                    <a:pt x="46" y="87"/>
                  </a:lnTo>
                  <a:lnTo>
                    <a:pt x="80" y="87"/>
                  </a:lnTo>
                  <a:lnTo>
                    <a:pt x="70" y="21"/>
                  </a:lnTo>
                  <a:lnTo>
                    <a:pt x="24" y="104"/>
                  </a:lnTo>
                  <a:lnTo>
                    <a:pt x="0" y="104"/>
                  </a:lnTo>
                  <a:lnTo>
                    <a:pt x="61" y="0"/>
                  </a:lnTo>
                  <a:lnTo>
                    <a:pt x="89" y="0"/>
                  </a:lnTo>
                  <a:lnTo>
                    <a:pt x="106" y="104"/>
                  </a:lnTo>
                  <a:lnTo>
                    <a:pt x="37" y="10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6" name="Freeform 31"/>
            <p:cNvSpPr>
              <a:spLocks/>
            </p:cNvSpPr>
            <p:nvPr userDrawn="1"/>
          </p:nvSpPr>
          <p:spPr bwMode="auto">
            <a:xfrm>
              <a:off x="991" y="309"/>
              <a:ext cx="56" cy="80"/>
            </a:xfrm>
            <a:custGeom>
              <a:avLst/>
              <a:gdLst>
                <a:gd name="T0" fmla="*/ 1 w 76"/>
                <a:gd name="T1" fmla="*/ 2 h 105"/>
                <a:gd name="T2" fmla="*/ 0 w 76"/>
                <a:gd name="T3" fmla="*/ 2 h 105"/>
                <a:gd name="T4" fmla="*/ 1 w 76"/>
                <a:gd name="T5" fmla="*/ 0 h 105"/>
                <a:gd name="T6" fmla="*/ 1 w 76"/>
                <a:gd name="T7" fmla="*/ 0 h 105"/>
                <a:gd name="T8" fmla="*/ 1 w 76"/>
                <a:gd name="T9" fmla="*/ 2 h 105"/>
                <a:gd name="T10" fmla="*/ 1 w 76"/>
                <a:gd name="T11" fmla="*/ 2 h 105"/>
                <a:gd name="T12" fmla="*/ 1 w 76"/>
                <a:gd name="T13" fmla="*/ 2 h 10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6" h="105">
                  <a:moveTo>
                    <a:pt x="71" y="104"/>
                  </a:moveTo>
                  <a:lnTo>
                    <a:pt x="0" y="104"/>
                  </a:lnTo>
                  <a:lnTo>
                    <a:pt x="22" y="0"/>
                  </a:lnTo>
                  <a:lnTo>
                    <a:pt x="46" y="0"/>
                  </a:lnTo>
                  <a:lnTo>
                    <a:pt x="27" y="87"/>
                  </a:lnTo>
                  <a:lnTo>
                    <a:pt x="75" y="87"/>
                  </a:lnTo>
                  <a:lnTo>
                    <a:pt x="71" y="10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7" name="Freeform 32"/>
            <p:cNvSpPr>
              <a:spLocks/>
            </p:cNvSpPr>
            <p:nvPr userDrawn="1"/>
          </p:nvSpPr>
          <p:spPr bwMode="auto">
            <a:xfrm>
              <a:off x="1075" y="309"/>
              <a:ext cx="68" cy="80"/>
            </a:xfrm>
            <a:custGeom>
              <a:avLst/>
              <a:gdLst>
                <a:gd name="T0" fmla="*/ 1 w 93"/>
                <a:gd name="T1" fmla="*/ 2 h 105"/>
                <a:gd name="T2" fmla="*/ 1 w 93"/>
                <a:gd name="T3" fmla="*/ 2 h 105"/>
                <a:gd name="T4" fmla="*/ 1 w 93"/>
                <a:gd name="T5" fmla="*/ 2 h 105"/>
                <a:gd name="T6" fmla="*/ 1 w 93"/>
                <a:gd name="T7" fmla="*/ 2 h 105"/>
                <a:gd name="T8" fmla="*/ 1 w 93"/>
                <a:gd name="T9" fmla="*/ 2 h 105"/>
                <a:gd name="T10" fmla="*/ 1 w 93"/>
                <a:gd name="T11" fmla="*/ 2 h 105"/>
                <a:gd name="T12" fmla="*/ 1 w 93"/>
                <a:gd name="T13" fmla="*/ 2 h 105"/>
                <a:gd name="T14" fmla="*/ 1 w 93"/>
                <a:gd name="T15" fmla="*/ 2 h 105"/>
                <a:gd name="T16" fmla="*/ 1 w 93"/>
                <a:gd name="T17" fmla="*/ 2 h 105"/>
                <a:gd name="T18" fmla="*/ 1 w 93"/>
                <a:gd name="T19" fmla="*/ 2 h 105"/>
                <a:gd name="T20" fmla="*/ 1 w 93"/>
                <a:gd name="T21" fmla="*/ 2 h 105"/>
                <a:gd name="T22" fmla="*/ 1 w 93"/>
                <a:gd name="T23" fmla="*/ 2 h 105"/>
                <a:gd name="T24" fmla="*/ 1 w 93"/>
                <a:gd name="T25" fmla="*/ 2 h 105"/>
                <a:gd name="T26" fmla="*/ 1 w 93"/>
                <a:gd name="T27" fmla="*/ 2 h 105"/>
                <a:gd name="T28" fmla="*/ 1 w 93"/>
                <a:gd name="T29" fmla="*/ 2 h 105"/>
                <a:gd name="T30" fmla="*/ 1 w 93"/>
                <a:gd name="T31" fmla="*/ 2 h 105"/>
                <a:gd name="T32" fmla="*/ 1 w 93"/>
                <a:gd name="T33" fmla="*/ 2 h 105"/>
                <a:gd name="T34" fmla="*/ 1 w 93"/>
                <a:gd name="T35" fmla="*/ 2 h 105"/>
                <a:gd name="T36" fmla="*/ 1 w 93"/>
                <a:gd name="T37" fmla="*/ 2 h 105"/>
                <a:gd name="T38" fmla="*/ 1 w 93"/>
                <a:gd name="T39" fmla="*/ 2 h 105"/>
                <a:gd name="T40" fmla="*/ 0 w 93"/>
                <a:gd name="T41" fmla="*/ 2 h 105"/>
                <a:gd name="T42" fmla="*/ 1 w 93"/>
                <a:gd name="T43" fmla="*/ 2 h 105"/>
                <a:gd name="T44" fmla="*/ 1 w 93"/>
                <a:gd name="T45" fmla="*/ 2 h 105"/>
                <a:gd name="T46" fmla="*/ 1 w 93"/>
                <a:gd name="T47" fmla="*/ 2 h 105"/>
                <a:gd name="T48" fmla="*/ 1 w 93"/>
                <a:gd name="T49" fmla="*/ 2 h 105"/>
                <a:gd name="T50" fmla="*/ 1 w 93"/>
                <a:gd name="T51" fmla="*/ 2 h 105"/>
                <a:gd name="T52" fmla="*/ 1 w 93"/>
                <a:gd name="T53" fmla="*/ 2 h 105"/>
                <a:gd name="T54" fmla="*/ 1 w 93"/>
                <a:gd name="T55" fmla="*/ 2 h 105"/>
                <a:gd name="T56" fmla="*/ 1 w 93"/>
                <a:gd name="T57" fmla="*/ 2 h 105"/>
                <a:gd name="T58" fmla="*/ 1 w 93"/>
                <a:gd name="T59" fmla="*/ 2 h 105"/>
                <a:gd name="T60" fmla="*/ 1 w 93"/>
                <a:gd name="T61" fmla="*/ 2 h 105"/>
                <a:gd name="T62" fmla="*/ 1 w 93"/>
                <a:gd name="T63" fmla="*/ 2 h 105"/>
                <a:gd name="T64" fmla="*/ 1 w 93"/>
                <a:gd name="T65" fmla="*/ 2 h 105"/>
                <a:gd name="T66" fmla="*/ 1 w 93"/>
                <a:gd name="T67" fmla="*/ 2 h 105"/>
                <a:gd name="T68" fmla="*/ 1 w 93"/>
                <a:gd name="T69" fmla="*/ 2 h 105"/>
                <a:gd name="T70" fmla="*/ 1 w 93"/>
                <a:gd name="T71" fmla="*/ 2 h 105"/>
                <a:gd name="T72" fmla="*/ 1 w 93"/>
                <a:gd name="T73" fmla="*/ 2 h 105"/>
                <a:gd name="T74" fmla="*/ 1 w 93"/>
                <a:gd name="T75" fmla="*/ 0 h 105"/>
                <a:gd name="T76" fmla="*/ 1 w 93"/>
                <a:gd name="T77" fmla="*/ 0 h 105"/>
                <a:gd name="T78" fmla="*/ 1 w 93"/>
                <a:gd name="T79" fmla="*/ 0 h 105"/>
                <a:gd name="T80" fmla="*/ 1 w 93"/>
                <a:gd name="T81" fmla="*/ 0 h 105"/>
                <a:gd name="T82" fmla="*/ 1 w 93"/>
                <a:gd name="T83" fmla="*/ 0 h 10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93" h="105">
                  <a:moveTo>
                    <a:pt x="88" y="17"/>
                  </a:moveTo>
                  <a:lnTo>
                    <a:pt x="87" y="17"/>
                  </a:lnTo>
                  <a:lnTo>
                    <a:pt x="85" y="17"/>
                  </a:lnTo>
                  <a:lnTo>
                    <a:pt x="82" y="17"/>
                  </a:lnTo>
                  <a:lnTo>
                    <a:pt x="79" y="17"/>
                  </a:lnTo>
                  <a:lnTo>
                    <a:pt x="75" y="17"/>
                  </a:lnTo>
                  <a:lnTo>
                    <a:pt x="70" y="17"/>
                  </a:lnTo>
                  <a:lnTo>
                    <a:pt x="66" y="17"/>
                  </a:lnTo>
                  <a:lnTo>
                    <a:pt x="63" y="17"/>
                  </a:lnTo>
                  <a:lnTo>
                    <a:pt x="58" y="17"/>
                  </a:lnTo>
                  <a:lnTo>
                    <a:pt x="54" y="17"/>
                  </a:lnTo>
                  <a:lnTo>
                    <a:pt x="51" y="18"/>
                  </a:lnTo>
                  <a:lnTo>
                    <a:pt x="49" y="19"/>
                  </a:lnTo>
                  <a:lnTo>
                    <a:pt x="46" y="20"/>
                  </a:lnTo>
                  <a:lnTo>
                    <a:pt x="45" y="21"/>
                  </a:lnTo>
                  <a:lnTo>
                    <a:pt x="44" y="22"/>
                  </a:lnTo>
                  <a:lnTo>
                    <a:pt x="43" y="24"/>
                  </a:lnTo>
                  <a:lnTo>
                    <a:pt x="43" y="27"/>
                  </a:lnTo>
                  <a:lnTo>
                    <a:pt x="44" y="30"/>
                  </a:lnTo>
                  <a:lnTo>
                    <a:pt x="45" y="33"/>
                  </a:lnTo>
                  <a:lnTo>
                    <a:pt x="48" y="36"/>
                  </a:lnTo>
                  <a:lnTo>
                    <a:pt x="51" y="39"/>
                  </a:lnTo>
                  <a:lnTo>
                    <a:pt x="54" y="42"/>
                  </a:lnTo>
                  <a:lnTo>
                    <a:pt x="58" y="45"/>
                  </a:lnTo>
                  <a:lnTo>
                    <a:pt x="62" y="49"/>
                  </a:lnTo>
                  <a:lnTo>
                    <a:pt x="66" y="51"/>
                  </a:lnTo>
                  <a:lnTo>
                    <a:pt x="70" y="55"/>
                  </a:lnTo>
                  <a:lnTo>
                    <a:pt x="74" y="59"/>
                  </a:lnTo>
                  <a:lnTo>
                    <a:pt x="77" y="62"/>
                  </a:lnTo>
                  <a:lnTo>
                    <a:pt x="79" y="66"/>
                  </a:lnTo>
                  <a:lnTo>
                    <a:pt x="81" y="70"/>
                  </a:lnTo>
                  <a:lnTo>
                    <a:pt x="82" y="75"/>
                  </a:lnTo>
                  <a:lnTo>
                    <a:pt x="81" y="79"/>
                  </a:lnTo>
                  <a:lnTo>
                    <a:pt x="80" y="84"/>
                  </a:lnTo>
                  <a:lnTo>
                    <a:pt x="78" y="89"/>
                  </a:lnTo>
                  <a:lnTo>
                    <a:pt x="74" y="93"/>
                  </a:lnTo>
                  <a:lnTo>
                    <a:pt x="69" y="97"/>
                  </a:lnTo>
                  <a:lnTo>
                    <a:pt x="63" y="100"/>
                  </a:lnTo>
                  <a:lnTo>
                    <a:pt x="56" y="102"/>
                  </a:lnTo>
                  <a:lnTo>
                    <a:pt x="47" y="103"/>
                  </a:lnTo>
                  <a:lnTo>
                    <a:pt x="36" y="104"/>
                  </a:lnTo>
                  <a:lnTo>
                    <a:pt x="0" y="104"/>
                  </a:lnTo>
                  <a:lnTo>
                    <a:pt x="4" y="87"/>
                  </a:lnTo>
                  <a:lnTo>
                    <a:pt x="33" y="87"/>
                  </a:lnTo>
                  <a:lnTo>
                    <a:pt x="36" y="87"/>
                  </a:lnTo>
                  <a:lnTo>
                    <a:pt x="40" y="87"/>
                  </a:lnTo>
                  <a:lnTo>
                    <a:pt x="43" y="87"/>
                  </a:lnTo>
                  <a:lnTo>
                    <a:pt x="47" y="86"/>
                  </a:lnTo>
                  <a:lnTo>
                    <a:pt x="49" y="86"/>
                  </a:lnTo>
                  <a:lnTo>
                    <a:pt x="52" y="84"/>
                  </a:lnTo>
                  <a:lnTo>
                    <a:pt x="54" y="82"/>
                  </a:lnTo>
                  <a:lnTo>
                    <a:pt x="55" y="79"/>
                  </a:lnTo>
                  <a:lnTo>
                    <a:pt x="55" y="76"/>
                  </a:lnTo>
                  <a:lnTo>
                    <a:pt x="54" y="73"/>
                  </a:lnTo>
                  <a:lnTo>
                    <a:pt x="52" y="71"/>
                  </a:lnTo>
                  <a:lnTo>
                    <a:pt x="50" y="68"/>
                  </a:lnTo>
                  <a:lnTo>
                    <a:pt x="47" y="65"/>
                  </a:lnTo>
                  <a:lnTo>
                    <a:pt x="43" y="62"/>
                  </a:lnTo>
                  <a:lnTo>
                    <a:pt x="40" y="59"/>
                  </a:lnTo>
                  <a:lnTo>
                    <a:pt x="36" y="55"/>
                  </a:lnTo>
                  <a:lnTo>
                    <a:pt x="32" y="52"/>
                  </a:lnTo>
                  <a:lnTo>
                    <a:pt x="28" y="49"/>
                  </a:lnTo>
                  <a:lnTo>
                    <a:pt x="24" y="45"/>
                  </a:lnTo>
                  <a:lnTo>
                    <a:pt x="22" y="41"/>
                  </a:lnTo>
                  <a:lnTo>
                    <a:pt x="19" y="37"/>
                  </a:lnTo>
                  <a:lnTo>
                    <a:pt x="17" y="33"/>
                  </a:lnTo>
                  <a:lnTo>
                    <a:pt x="16" y="29"/>
                  </a:lnTo>
                  <a:lnTo>
                    <a:pt x="16" y="25"/>
                  </a:lnTo>
                  <a:lnTo>
                    <a:pt x="18" y="19"/>
                  </a:lnTo>
                  <a:lnTo>
                    <a:pt x="20" y="14"/>
                  </a:lnTo>
                  <a:lnTo>
                    <a:pt x="24" y="10"/>
                  </a:lnTo>
                  <a:lnTo>
                    <a:pt x="28" y="7"/>
                  </a:lnTo>
                  <a:lnTo>
                    <a:pt x="34" y="4"/>
                  </a:lnTo>
                  <a:lnTo>
                    <a:pt x="42" y="2"/>
                  </a:lnTo>
                  <a:lnTo>
                    <a:pt x="50" y="1"/>
                  </a:lnTo>
                  <a:lnTo>
                    <a:pt x="60" y="0"/>
                  </a:lnTo>
                  <a:lnTo>
                    <a:pt x="62" y="0"/>
                  </a:lnTo>
                  <a:lnTo>
                    <a:pt x="65" y="0"/>
                  </a:lnTo>
                  <a:lnTo>
                    <a:pt x="70" y="0"/>
                  </a:lnTo>
                  <a:lnTo>
                    <a:pt x="76" y="0"/>
                  </a:lnTo>
                  <a:lnTo>
                    <a:pt x="82" y="0"/>
                  </a:lnTo>
                  <a:lnTo>
                    <a:pt x="87" y="0"/>
                  </a:lnTo>
                  <a:lnTo>
                    <a:pt x="91" y="0"/>
                  </a:lnTo>
                  <a:lnTo>
                    <a:pt x="92" y="0"/>
                  </a:lnTo>
                  <a:lnTo>
                    <a:pt x="88"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8" name="Freeform 33"/>
            <p:cNvSpPr>
              <a:spLocks/>
            </p:cNvSpPr>
            <p:nvPr userDrawn="1"/>
          </p:nvSpPr>
          <p:spPr bwMode="auto">
            <a:xfrm>
              <a:off x="1142" y="309"/>
              <a:ext cx="74" cy="80"/>
            </a:xfrm>
            <a:custGeom>
              <a:avLst/>
              <a:gdLst>
                <a:gd name="T0" fmla="*/ 1 w 100"/>
                <a:gd name="T1" fmla="*/ 2 h 105"/>
                <a:gd name="T2" fmla="*/ 1 w 100"/>
                <a:gd name="T3" fmla="*/ 2 h 105"/>
                <a:gd name="T4" fmla="*/ 1 w 100"/>
                <a:gd name="T5" fmla="*/ 2 h 105"/>
                <a:gd name="T6" fmla="*/ 1 w 100"/>
                <a:gd name="T7" fmla="*/ 2 h 105"/>
                <a:gd name="T8" fmla="*/ 1 w 100"/>
                <a:gd name="T9" fmla="*/ 2 h 105"/>
                <a:gd name="T10" fmla="*/ 1 w 100"/>
                <a:gd name="T11" fmla="*/ 2 h 105"/>
                <a:gd name="T12" fmla="*/ 1 w 100"/>
                <a:gd name="T13" fmla="*/ 2 h 105"/>
                <a:gd name="T14" fmla="*/ 1 w 100"/>
                <a:gd name="T15" fmla="*/ 2 h 105"/>
                <a:gd name="T16" fmla="*/ 1 w 100"/>
                <a:gd name="T17" fmla="*/ 2 h 105"/>
                <a:gd name="T18" fmla="*/ 0 w 100"/>
                <a:gd name="T19" fmla="*/ 2 h 105"/>
                <a:gd name="T20" fmla="*/ 1 w 100"/>
                <a:gd name="T21" fmla="*/ 0 h 105"/>
                <a:gd name="T22" fmla="*/ 1 w 100"/>
                <a:gd name="T23" fmla="*/ 0 h 105"/>
                <a:gd name="T24" fmla="*/ 1 w 100"/>
                <a:gd name="T25" fmla="*/ 2 h 10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0" h="105">
                  <a:moveTo>
                    <a:pt x="96" y="17"/>
                  </a:moveTo>
                  <a:lnTo>
                    <a:pt x="42" y="17"/>
                  </a:lnTo>
                  <a:lnTo>
                    <a:pt x="37" y="44"/>
                  </a:lnTo>
                  <a:lnTo>
                    <a:pt x="83" y="44"/>
                  </a:lnTo>
                  <a:lnTo>
                    <a:pt x="80" y="59"/>
                  </a:lnTo>
                  <a:lnTo>
                    <a:pt x="33" y="59"/>
                  </a:lnTo>
                  <a:lnTo>
                    <a:pt x="27" y="87"/>
                  </a:lnTo>
                  <a:lnTo>
                    <a:pt x="80" y="87"/>
                  </a:lnTo>
                  <a:lnTo>
                    <a:pt x="77" y="104"/>
                  </a:lnTo>
                  <a:lnTo>
                    <a:pt x="0" y="104"/>
                  </a:lnTo>
                  <a:lnTo>
                    <a:pt x="23" y="0"/>
                  </a:lnTo>
                  <a:lnTo>
                    <a:pt x="99" y="0"/>
                  </a:lnTo>
                  <a:lnTo>
                    <a:pt x="96"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29" name="Freeform 34"/>
            <p:cNvSpPr>
              <a:spLocks/>
            </p:cNvSpPr>
            <p:nvPr userDrawn="1"/>
          </p:nvSpPr>
          <p:spPr bwMode="auto">
            <a:xfrm>
              <a:off x="1213" y="309"/>
              <a:ext cx="74" cy="80"/>
            </a:xfrm>
            <a:custGeom>
              <a:avLst/>
              <a:gdLst>
                <a:gd name="T0" fmla="*/ 1 w 100"/>
                <a:gd name="T1" fmla="*/ 2 h 105"/>
                <a:gd name="T2" fmla="*/ 1 w 100"/>
                <a:gd name="T3" fmla="*/ 2 h 105"/>
                <a:gd name="T4" fmla="*/ 1 w 100"/>
                <a:gd name="T5" fmla="*/ 2 h 105"/>
                <a:gd name="T6" fmla="*/ 1 w 100"/>
                <a:gd name="T7" fmla="*/ 2 h 105"/>
                <a:gd name="T8" fmla="*/ 1 w 100"/>
                <a:gd name="T9" fmla="*/ 2 h 105"/>
                <a:gd name="T10" fmla="*/ 1 w 100"/>
                <a:gd name="T11" fmla="*/ 2 h 105"/>
                <a:gd name="T12" fmla="*/ 1 w 100"/>
                <a:gd name="T13" fmla="*/ 2 h 105"/>
                <a:gd name="T14" fmla="*/ 1 w 100"/>
                <a:gd name="T15" fmla="*/ 2 h 105"/>
                <a:gd name="T16" fmla="*/ 1 w 100"/>
                <a:gd name="T17" fmla="*/ 2 h 105"/>
                <a:gd name="T18" fmla="*/ 1 w 100"/>
                <a:gd name="T19" fmla="*/ 2 h 105"/>
                <a:gd name="T20" fmla="*/ 1 w 100"/>
                <a:gd name="T21" fmla="*/ 2 h 105"/>
                <a:gd name="T22" fmla="*/ 1 w 100"/>
                <a:gd name="T23" fmla="*/ 2 h 105"/>
                <a:gd name="T24" fmla="*/ 1 w 100"/>
                <a:gd name="T25" fmla="*/ 2 h 105"/>
                <a:gd name="T26" fmla="*/ 1 w 100"/>
                <a:gd name="T27" fmla="*/ 2 h 105"/>
                <a:gd name="T28" fmla="*/ 1 w 100"/>
                <a:gd name="T29" fmla="*/ 2 h 105"/>
                <a:gd name="T30" fmla="*/ 1 w 100"/>
                <a:gd name="T31" fmla="*/ 2 h 105"/>
                <a:gd name="T32" fmla="*/ 1 w 100"/>
                <a:gd name="T33" fmla="*/ 2 h 105"/>
                <a:gd name="T34" fmla="*/ 1 w 100"/>
                <a:gd name="T35" fmla="*/ 2 h 105"/>
                <a:gd name="T36" fmla="*/ 1 w 100"/>
                <a:gd name="T37" fmla="*/ 2 h 105"/>
                <a:gd name="T38" fmla="*/ 1 w 100"/>
                <a:gd name="T39" fmla="*/ 2 h 105"/>
                <a:gd name="T40" fmla="*/ 1 w 100"/>
                <a:gd name="T41" fmla="*/ 2 h 105"/>
                <a:gd name="T42" fmla="*/ 1 w 100"/>
                <a:gd name="T43" fmla="*/ 2 h 105"/>
                <a:gd name="T44" fmla="*/ 1 w 100"/>
                <a:gd name="T45" fmla="*/ 2 h 105"/>
                <a:gd name="T46" fmla="*/ 1 w 100"/>
                <a:gd name="T47" fmla="*/ 2 h 105"/>
                <a:gd name="T48" fmla="*/ 1 w 100"/>
                <a:gd name="T49" fmla="*/ 2 h 105"/>
                <a:gd name="T50" fmla="*/ 1 w 100"/>
                <a:gd name="T51" fmla="*/ 2 h 105"/>
                <a:gd name="T52" fmla="*/ 1 w 100"/>
                <a:gd name="T53" fmla="*/ 2 h 105"/>
                <a:gd name="T54" fmla="*/ 1 w 100"/>
                <a:gd name="T55" fmla="*/ 2 h 105"/>
                <a:gd name="T56" fmla="*/ 1 w 100"/>
                <a:gd name="T57" fmla="*/ 2 h 105"/>
                <a:gd name="T58" fmla="*/ 1 w 100"/>
                <a:gd name="T59" fmla="*/ 2 h 105"/>
                <a:gd name="T60" fmla="*/ 0 w 100"/>
                <a:gd name="T61" fmla="*/ 2 h 105"/>
                <a:gd name="T62" fmla="*/ 1 w 100"/>
                <a:gd name="T63" fmla="*/ 0 h 105"/>
                <a:gd name="T64" fmla="*/ 1 w 100"/>
                <a:gd name="T65" fmla="*/ 0 h 105"/>
                <a:gd name="T66" fmla="*/ 1 w 100"/>
                <a:gd name="T67" fmla="*/ 1 h 105"/>
                <a:gd name="T68" fmla="*/ 1 w 100"/>
                <a:gd name="T69" fmla="*/ 2 h 105"/>
                <a:gd name="T70" fmla="*/ 1 w 100"/>
                <a:gd name="T71" fmla="*/ 2 h 105"/>
                <a:gd name="T72" fmla="*/ 1 w 100"/>
                <a:gd name="T73" fmla="*/ 2 h 105"/>
                <a:gd name="T74" fmla="*/ 1 w 100"/>
                <a:gd name="T75" fmla="*/ 2 h 105"/>
                <a:gd name="T76" fmla="*/ 1 w 100"/>
                <a:gd name="T77" fmla="*/ 2 h 105"/>
                <a:gd name="T78" fmla="*/ 1 w 100"/>
                <a:gd name="T79" fmla="*/ 2 h 105"/>
                <a:gd name="T80" fmla="*/ 1 w 100"/>
                <a:gd name="T81" fmla="*/ 2 h 105"/>
                <a:gd name="T82" fmla="*/ 1 w 100"/>
                <a:gd name="T83" fmla="*/ 2 h 105"/>
                <a:gd name="T84" fmla="*/ 1 w 100"/>
                <a:gd name="T85" fmla="*/ 2 h 105"/>
                <a:gd name="T86" fmla="*/ 1 w 100"/>
                <a:gd name="T87" fmla="*/ 2 h 105"/>
                <a:gd name="T88" fmla="*/ 1 w 100"/>
                <a:gd name="T89" fmla="*/ 2 h 105"/>
                <a:gd name="T90" fmla="*/ 1 w 100"/>
                <a:gd name="T91" fmla="*/ 2 h 105"/>
                <a:gd name="T92" fmla="*/ 1 w 100"/>
                <a:gd name="T93" fmla="*/ 2 h 105"/>
                <a:gd name="T94" fmla="*/ 1 w 100"/>
                <a:gd name="T95" fmla="*/ 2 h 105"/>
                <a:gd name="T96" fmla="*/ 1 w 100"/>
                <a:gd name="T97" fmla="*/ 2 h 10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00" h="105">
                  <a:moveTo>
                    <a:pt x="69" y="59"/>
                  </a:moveTo>
                  <a:lnTo>
                    <a:pt x="86" y="104"/>
                  </a:lnTo>
                  <a:lnTo>
                    <a:pt x="61" y="104"/>
                  </a:lnTo>
                  <a:lnTo>
                    <a:pt x="41" y="47"/>
                  </a:lnTo>
                  <a:lnTo>
                    <a:pt x="43" y="47"/>
                  </a:lnTo>
                  <a:lnTo>
                    <a:pt x="44" y="47"/>
                  </a:lnTo>
                  <a:lnTo>
                    <a:pt x="45" y="47"/>
                  </a:lnTo>
                  <a:lnTo>
                    <a:pt x="46" y="47"/>
                  </a:lnTo>
                  <a:lnTo>
                    <a:pt x="47" y="47"/>
                  </a:lnTo>
                  <a:lnTo>
                    <a:pt x="48" y="47"/>
                  </a:lnTo>
                  <a:lnTo>
                    <a:pt x="50" y="47"/>
                  </a:lnTo>
                  <a:lnTo>
                    <a:pt x="55" y="47"/>
                  </a:lnTo>
                  <a:lnTo>
                    <a:pt x="59" y="46"/>
                  </a:lnTo>
                  <a:lnTo>
                    <a:pt x="63" y="45"/>
                  </a:lnTo>
                  <a:lnTo>
                    <a:pt x="66" y="43"/>
                  </a:lnTo>
                  <a:lnTo>
                    <a:pt x="70" y="41"/>
                  </a:lnTo>
                  <a:lnTo>
                    <a:pt x="72" y="38"/>
                  </a:lnTo>
                  <a:lnTo>
                    <a:pt x="74" y="34"/>
                  </a:lnTo>
                  <a:lnTo>
                    <a:pt x="75" y="30"/>
                  </a:lnTo>
                  <a:lnTo>
                    <a:pt x="76" y="27"/>
                  </a:lnTo>
                  <a:lnTo>
                    <a:pt x="76" y="25"/>
                  </a:lnTo>
                  <a:lnTo>
                    <a:pt x="75" y="23"/>
                  </a:lnTo>
                  <a:lnTo>
                    <a:pt x="75" y="21"/>
                  </a:lnTo>
                  <a:lnTo>
                    <a:pt x="73" y="19"/>
                  </a:lnTo>
                  <a:lnTo>
                    <a:pt x="71" y="17"/>
                  </a:lnTo>
                  <a:lnTo>
                    <a:pt x="67" y="17"/>
                  </a:lnTo>
                  <a:lnTo>
                    <a:pt x="63" y="16"/>
                  </a:lnTo>
                  <a:lnTo>
                    <a:pt x="42" y="16"/>
                  </a:lnTo>
                  <a:lnTo>
                    <a:pt x="23" y="104"/>
                  </a:lnTo>
                  <a:lnTo>
                    <a:pt x="0" y="104"/>
                  </a:lnTo>
                  <a:lnTo>
                    <a:pt x="22" y="0"/>
                  </a:lnTo>
                  <a:lnTo>
                    <a:pt x="71" y="0"/>
                  </a:lnTo>
                  <a:lnTo>
                    <a:pt x="78" y="1"/>
                  </a:lnTo>
                  <a:lnTo>
                    <a:pt x="85" y="2"/>
                  </a:lnTo>
                  <a:lnTo>
                    <a:pt x="90" y="4"/>
                  </a:lnTo>
                  <a:lnTo>
                    <a:pt x="93" y="7"/>
                  </a:lnTo>
                  <a:lnTo>
                    <a:pt x="96" y="11"/>
                  </a:lnTo>
                  <a:lnTo>
                    <a:pt x="98" y="15"/>
                  </a:lnTo>
                  <a:lnTo>
                    <a:pt x="99" y="21"/>
                  </a:lnTo>
                  <a:lnTo>
                    <a:pt x="99" y="26"/>
                  </a:lnTo>
                  <a:lnTo>
                    <a:pt x="98" y="34"/>
                  </a:lnTo>
                  <a:lnTo>
                    <a:pt x="95" y="40"/>
                  </a:lnTo>
                  <a:lnTo>
                    <a:pt x="93" y="45"/>
                  </a:lnTo>
                  <a:lnTo>
                    <a:pt x="89" y="49"/>
                  </a:lnTo>
                  <a:lnTo>
                    <a:pt x="85" y="53"/>
                  </a:lnTo>
                  <a:lnTo>
                    <a:pt x="79" y="56"/>
                  </a:lnTo>
                  <a:lnTo>
                    <a:pt x="74" y="58"/>
                  </a:lnTo>
                  <a:lnTo>
                    <a:pt x="69" y="59"/>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30" name="Freeform 35"/>
            <p:cNvSpPr>
              <a:spLocks/>
            </p:cNvSpPr>
            <p:nvPr userDrawn="1"/>
          </p:nvSpPr>
          <p:spPr bwMode="auto">
            <a:xfrm>
              <a:off x="1297" y="309"/>
              <a:ext cx="77" cy="80"/>
            </a:xfrm>
            <a:custGeom>
              <a:avLst/>
              <a:gdLst>
                <a:gd name="T0" fmla="*/ 1 w 104"/>
                <a:gd name="T1" fmla="*/ 2 h 105"/>
                <a:gd name="T2" fmla="*/ 1 w 104"/>
                <a:gd name="T3" fmla="*/ 2 h 105"/>
                <a:gd name="T4" fmla="*/ 0 w 104"/>
                <a:gd name="T5" fmla="*/ 0 h 105"/>
                <a:gd name="T6" fmla="*/ 1 w 104"/>
                <a:gd name="T7" fmla="*/ 0 h 105"/>
                <a:gd name="T8" fmla="*/ 1 w 104"/>
                <a:gd name="T9" fmla="*/ 2 h 105"/>
                <a:gd name="T10" fmla="*/ 1 w 104"/>
                <a:gd name="T11" fmla="*/ 0 h 105"/>
                <a:gd name="T12" fmla="*/ 1 w 104"/>
                <a:gd name="T13" fmla="*/ 0 h 105"/>
                <a:gd name="T14" fmla="*/ 1 w 104"/>
                <a:gd name="T15" fmla="*/ 2 h 10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 h="105">
                  <a:moveTo>
                    <a:pt x="44" y="104"/>
                  </a:moveTo>
                  <a:lnTo>
                    <a:pt x="16" y="104"/>
                  </a:lnTo>
                  <a:lnTo>
                    <a:pt x="0" y="0"/>
                  </a:lnTo>
                  <a:lnTo>
                    <a:pt x="23" y="0"/>
                  </a:lnTo>
                  <a:lnTo>
                    <a:pt x="34" y="83"/>
                  </a:lnTo>
                  <a:lnTo>
                    <a:pt x="80" y="0"/>
                  </a:lnTo>
                  <a:lnTo>
                    <a:pt x="103" y="0"/>
                  </a:lnTo>
                  <a:lnTo>
                    <a:pt x="44" y="10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31" name="Freeform 36"/>
            <p:cNvSpPr>
              <a:spLocks/>
            </p:cNvSpPr>
            <p:nvPr userDrawn="1"/>
          </p:nvSpPr>
          <p:spPr bwMode="auto">
            <a:xfrm>
              <a:off x="1369" y="309"/>
              <a:ext cx="34" cy="80"/>
            </a:xfrm>
            <a:custGeom>
              <a:avLst/>
              <a:gdLst>
                <a:gd name="T0" fmla="*/ 1 w 46"/>
                <a:gd name="T1" fmla="*/ 2 h 105"/>
                <a:gd name="T2" fmla="*/ 0 w 46"/>
                <a:gd name="T3" fmla="*/ 2 h 105"/>
                <a:gd name="T4" fmla="*/ 1 w 46"/>
                <a:gd name="T5" fmla="*/ 0 h 105"/>
                <a:gd name="T6" fmla="*/ 1 w 46"/>
                <a:gd name="T7" fmla="*/ 0 h 105"/>
                <a:gd name="T8" fmla="*/ 1 w 46"/>
                <a:gd name="T9" fmla="*/ 2 h 1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 h="105">
                  <a:moveTo>
                    <a:pt x="23" y="104"/>
                  </a:moveTo>
                  <a:lnTo>
                    <a:pt x="0" y="104"/>
                  </a:lnTo>
                  <a:lnTo>
                    <a:pt x="22" y="0"/>
                  </a:lnTo>
                  <a:lnTo>
                    <a:pt x="45" y="0"/>
                  </a:lnTo>
                  <a:lnTo>
                    <a:pt x="23" y="10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32" name="Freeform 37"/>
            <p:cNvSpPr>
              <a:spLocks/>
            </p:cNvSpPr>
            <p:nvPr userDrawn="1"/>
          </p:nvSpPr>
          <p:spPr bwMode="auto">
            <a:xfrm>
              <a:off x="1403" y="308"/>
              <a:ext cx="73" cy="83"/>
            </a:xfrm>
            <a:custGeom>
              <a:avLst/>
              <a:gdLst>
                <a:gd name="T0" fmla="*/ 1 w 98"/>
                <a:gd name="T1" fmla="*/ 2 h 110"/>
                <a:gd name="T2" fmla="*/ 1 w 98"/>
                <a:gd name="T3" fmla="*/ 2 h 110"/>
                <a:gd name="T4" fmla="*/ 1 w 98"/>
                <a:gd name="T5" fmla="*/ 2 h 110"/>
                <a:gd name="T6" fmla="*/ 1 w 98"/>
                <a:gd name="T7" fmla="*/ 2 h 110"/>
                <a:gd name="T8" fmla="*/ 1 w 98"/>
                <a:gd name="T9" fmla="*/ 2 h 110"/>
                <a:gd name="T10" fmla="*/ 1 w 98"/>
                <a:gd name="T11" fmla="*/ 2 h 110"/>
                <a:gd name="T12" fmla="*/ 1 w 98"/>
                <a:gd name="T13" fmla="*/ 2 h 110"/>
                <a:gd name="T14" fmla="*/ 1 w 98"/>
                <a:gd name="T15" fmla="*/ 2 h 110"/>
                <a:gd name="T16" fmla="*/ 1 w 98"/>
                <a:gd name="T17" fmla="*/ 2 h 110"/>
                <a:gd name="T18" fmla="*/ 1 w 98"/>
                <a:gd name="T19" fmla="*/ 2 h 110"/>
                <a:gd name="T20" fmla="*/ 1 w 98"/>
                <a:gd name="T21" fmla="*/ 2 h 110"/>
                <a:gd name="T22" fmla="*/ 1 w 98"/>
                <a:gd name="T23" fmla="*/ 2 h 110"/>
                <a:gd name="T24" fmla="*/ 1 w 98"/>
                <a:gd name="T25" fmla="*/ 2 h 110"/>
                <a:gd name="T26" fmla="*/ 1 w 98"/>
                <a:gd name="T27" fmla="*/ 2 h 110"/>
                <a:gd name="T28" fmla="*/ 1 w 98"/>
                <a:gd name="T29" fmla="*/ 2 h 110"/>
                <a:gd name="T30" fmla="*/ 1 w 98"/>
                <a:gd name="T31" fmla="*/ 2 h 110"/>
                <a:gd name="T32" fmla="*/ 1 w 98"/>
                <a:gd name="T33" fmla="*/ 2 h 110"/>
                <a:gd name="T34" fmla="*/ 1 w 98"/>
                <a:gd name="T35" fmla="*/ 2 h 110"/>
                <a:gd name="T36" fmla="*/ 1 w 98"/>
                <a:gd name="T37" fmla="*/ 2 h 110"/>
                <a:gd name="T38" fmla="*/ 1 w 98"/>
                <a:gd name="T39" fmla="*/ 2 h 110"/>
                <a:gd name="T40" fmla="*/ 1 w 98"/>
                <a:gd name="T41" fmla="*/ 2 h 110"/>
                <a:gd name="T42" fmla="*/ 1 w 98"/>
                <a:gd name="T43" fmla="*/ 2 h 110"/>
                <a:gd name="T44" fmla="*/ 1 w 98"/>
                <a:gd name="T45" fmla="*/ 2 h 110"/>
                <a:gd name="T46" fmla="*/ 1 w 98"/>
                <a:gd name="T47" fmla="*/ 2 h 110"/>
                <a:gd name="T48" fmla="*/ 1 w 98"/>
                <a:gd name="T49" fmla="*/ 2 h 110"/>
                <a:gd name="T50" fmla="*/ 1 w 98"/>
                <a:gd name="T51" fmla="*/ 2 h 110"/>
                <a:gd name="T52" fmla="*/ 1 w 98"/>
                <a:gd name="T53" fmla="*/ 2 h 110"/>
                <a:gd name="T54" fmla="*/ 0 w 98"/>
                <a:gd name="T55" fmla="*/ 2 h 110"/>
                <a:gd name="T56" fmla="*/ 1 w 98"/>
                <a:gd name="T57" fmla="*/ 2 h 110"/>
                <a:gd name="T58" fmla="*/ 1 w 98"/>
                <a:gd name="T59" fmla="*/ 2 h 110"/>
                <a:gd name="T60" fmla="*/ 1 w 98"/>
                <a:gd name="T61" fmla="*/ 2 h 110"/>
                <a:gd name="T62" fmla="*/ 1 w 98"/>
                <a:gd name="T63" fmla="*/ 2 h 110"/>
                <a:gd name="T64" fmla="*/ 1 w 98"/>
                <a:gd name="T65" fmla="*/ 2 h 110"/>
                <a:gd name="T66" fmla="*/ 1 w 98"/>
                <a:gd name="T67" fmla="*/ 2 h 110"/>
                <a:gd name="T68" fmla="*/ 1 w 98"/>
                <a:gd name="T69" fmla="*/ 2 h 110"/>
                <a:gd name="T70" fmla="*/ 1 w 98"/>
                <a:gd name="T71" fmla="*/ 1 h 110"/>
                <a:gd name="T72" fmla="*/ 1 w 98"/>
                <a:gd name="T73" fmla="*/ 0 h 110"/>
                <a:gd name="T74" fmla="*/ 1 w 98"/>
                <a:gd name="T75" fmla="*/ 0 h 110"/>
                <a:gd name="T76" fmla="*/ 1 w 98"/>
                <a:gd name="T77" fmla="*/ 1 h 110"/>
                <a:gd name="T78" fmla="*/ 1 w 98"/>
                <a:gd name="T79" fmla="*/ 1 h 110"/>
                <a:gd name="T80" fmla="*/ 1 w 98"/>
                <a:gd name="T81" fmla="*/ 2 h 110"/>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98" h="110">
                  <a:moveTo>
                    <a:pt x="95" y="20"/>
                  </a:moveTo>
                  <a:lnTo>
                    <a:pt x="93" y="19"/>
                  </a:lnTo>
                  <a:lnTo>
                    <a:pt x="89" y="19"/>
                  </a:lnTo>
                  <a:lnTo>
                    <a:pt x="87" y="18"/>
                  </a:lnTo>
                  <a:lnTo>
                    <a:pt x="84" y="18"/>
                  </a:lnTo>
                  <a:lnTo>
                    <a:pt x="81" y="17"/>
                  </a:lnTo>
                  <a:lnTo>
                    <a:pt x="78" y="17"/>
                  </a:lnTo>
                  <a:lnTo>
                    <a:pt x="74" y="17"/>
                  </a:lnTo>
                  <a:lnTo>
                    <a:pt x="70" y="17"/>
                  </a:lnTo>
                  <a:lnTo>
                    <a:pt x="62" y="17"/>
                  </a:lnTo>
                  <a:lnTo>
                    <a:pt x="55" y="19"/>
                  </a:lnTo>
                  <a:lnTo>
                    <a:pt x="48" y="22"/>
                  </a:lnTo>
                  <a:lnTo>
                    <a:pt x="42" y="27"/>
                  </a:lnTo>
                  <a:lnTo>
                    <a:pt x="36" y="32"/>
                  </a:lnTo>
                  <a:lnTo>
                    <a:pt x="32" y="38"/>
                  </a:lnTo>
                  <a:lnTo>
                    <a:pt x="28" y="46"/>
                  </a:lnTo>
                  <a:lnTo>
                    <a:pt x="26" y="54"/>
                  </a:lnTo>
                  <a:lnTo>
                    <a:pt x="25" y="63"/>
                  </a:lnTo>
                  <a:lnTo>
                    <a:pt x="25" y="70"/>
                  </a:lnTo>
                  <a:lnTo>
                    <a:pt x="27" y="77"/>
                  </a:lnTo>
                  <a:lnTo>
                    <a:pt x="30" y="82"/>
                  </a:lnTo>
                  <a:lnTo>
                    <a:pt x="34" y="87"/>
                  </a:lnTo>
                  <a:lnTo>
                    <a:pt x="40" y="89"/>
                  </a:lnTo>
                  <a:lnTo>
                    <a:pt x="46" y="92"/>
                  </a:lnTo>
                  <a:lnTo>
                    <a:pt x="54" y="92"/>
                  </a:lnTo>
                  <a:lnTo>
                    <a:pt x="58" y="92"/>
                  </a:lnTo>
                  <a:lnTo>
                    <a:pt x="62" y="92"/>
                  </a:lnTo>
                  <a:lnTo>
                    <a:pt x="65" y="92"/>
                  </a:lnTo>
                  <a:lnTo>
                    <a:pt x="69" y="91"/>
                  </a:lnTo>
                  <a:lnTo>
                    <a:pt x="72" y="90"/>
                  </a:lnTo>
                  <a:lnTo>
                    <a:pt x="76" y="90"/>
                  </a:lnTo>
                  <a:lnTo>
                    <a:pt x="79" y="89"/>
                  </a:lnTo>
                  <a:lnTo>
                    <a:pt x="82" y="89"/>
                  </a:lnTo>
                  <a:lnTo>
                    <a:pt x="77" y="106"/>
                  </a:lnTo>
                  <a:lnTo>
                    <a:pt x="73" y="107"/>
                  </a:lnTo>
                  <a:lnTo>
                    <a:pt x="70" y="108"/>
                  </a:lnTo>
                  <a:lnTo>
                    <a:pt x="66" y="108"/>
                  </a:lnTo>
                  <a:lnTo>
                    <a:pt x="63" y="108"/>
                  </a:lnTo>
                  <a:lnTo>
                    <a:pt x="60" y="108"/>
                  </a:lnTo>
                  <a:lnTo>
                    <a:pt x="57" y="109"/>
                  </a:lnTo>
                  <a:lnTo>
                    <a:pt x="54" y="109"/>
                  </a:lnTo>
                  <a:lnTo>
                    <a:pt x="50" y="109"/>
                  </a:lnTo>
                  <a:lnTo>
                    <a:pt x="44" y="109"/>
                  </a:lnTo>
                  <a:lnTo>
                    <a:pt x="38" y="108"/>
                  </a:lnTo>
                  <a:lnTo>
                    <a:pt x="33" y="107"/>
                  </a:lnTo>
                  <a:lnTo>
                    <a:pt x="28" y="106"/>
                  </a:lnTo>
                  <a:lnTo>
                    <a:pt x="23" y="104"/>
                  </a:lnTo>
                  <a:lnTo>
                    <a:pt x="18" y="102"/>
                  </a:lnTo>
                  <a:lnTo>
                    <a:pt x="14" y="99"/>
                  </a:lnTo>
                  <a:lnTo>
                    <a:pt x="11" y="96"/>
                  </a:lnTo>
                  <a:lnTo>
                    <a:pt x="8" y="92"/>
                  </a:lnTo>
                  <a:lnTo>
                    <a:pt x="5" y="88"/>
                  </a:lnTo>
                  <a:lnTo>
                    <a:pt x="3" y="84"/>
                  </a:lnTo>
                  <a:lnTo>
                    <a:pt x="1" y="78"/>
                  </a:lnTo>
                  <a:lnTo>
                    <a:pt x="0" y="73"/>
                  </a:lnTo>
                  <a:lnTo>
                    <a:pt x="0" y="67"/>
                  </a:lnTo>
                  <a:lnTo>
                    <a:pt x="1" y="61"/>
                  </a:lnTo>
                  <a:lnTo>
                    <a:pt x="2" y="54"/>
                  </a:lnTo>
                  <a:lnTo>
                    <a:pt x="4" y="48"/>
                  </a:lnTo>
                  <a:lnTo>
                    <a:pt x="6" y="41"/>
                  </a:lnTo>
                  <a:lnTo>
                    <a:pt x="9" y="35"/>
                  </a:lnTo>
                  <a:lnTo>
                    <a:pt x="12" y="30"/>
                  </a:lnTo>
                  <a:lnTo>
                    <a:pt x="15" y="25"/>
                  </a:lnTo>
                  <a:lnTo>
                    <a:pt x="19" y="21"/>
                  </a:lnTo>
                  <a:lnTo>
                    <a:pt x="24" y="16"/>
                  </a:lnTo>
                  <a:lnTo>
                    <a:pt x="29" y="13"/>
                  </a:lnTo>
                  <a:lnTo>
                    <a:pt x="34" y="10"/>
                  </a:lnTo>
                  <a:lnTo>
                    <a:pt x="39" y="7"/>
                  </a:lnTo>
                  <a:lnTo>
                    <a:pt x="44" y="5"/>
                  </a:lnTo>
                  <a:lnTo>
                    <a:pt x="50" y="3"/>
                  </a:lnTo>
                  <a:lnTo>
                    <a:pt x="56" y="2"/>
                  </a:lnTo>
                  <a:lnTo>
                    <a:pt x="61" y="1"/>
                  </a:lnTo>
                  <a:lnTo>
                    <a:pt x="68" y="0"/>
                  </a:lnTo>
                  <a:lnTo>
                    <a:pt x="74" y="0"/>
                  </a:lnTo>
                  <a:lnTo>
                    <a:pt x="77" y="0"/>
                  </a:lnTo>
                  <a:lnTo>
                    <a:pt x="80" y="0"/>
                  </a:lnTo>
                  <a:lnTo>
                    <a:pt x="83" y="1"/>
                  </a:lnTo>
                  <a:lnTo>
                    <a:pt x="85" y="1"/>
                  </a:lnTo>
                  <a:lnTo>
                    <a:pt x="88" y="1"/>
                  </a:lnTo>
                  <a:lnTo>
                    <a:pt x="91" y="1"/>
                  </a:lnTo>
                  <a:lnTo>
                    <a:pt x="94" y="2"/>
                  </a:lnTo>
                  <a:lnTo>
                    <a:pt x="97" y="3"/>
                  </a:lnTo>
                  <a:lnTo>
                    <a:pt x="95" y="20"/>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33" name="Freeform 38"/>
            <p:cNvSpPr>
              <a:spLocks/>
            </p:cNvSpPr>
            <p:nvPr userDrawn="1"/>
          </p:nvSpPr>
          <p:spPr bwMode="auto">
            <a:xfrm>
              <a:off x="1475" y="309"/>
              <a:ext cx="73" cy="80"/>
            </a:xfrm>
            <a:custGeom>
              <a:avLst/>
              <a:gdLst>
                <a:gd name="T0" fmla="*/ 1 w 99"/>
                <a:gd name="T1" fmla="*/ 2 h 105"/>
                <a:gd name="T2" fmla="*/ 1 w 99"/>
                <a:gd name="T3" fmla="*/ 2 h 105"/>
                <a:gd name="T4" fmla="*/ 1 w 99"/>
                <a:gd name="T5" fmla="*/ 2 h 105"/>
                <a:gd name="T6" fmla="*/ 1 w 99"/>
                <a:gd name="T7" fmla="*/ 2 h 105"/>
                <a:gd name="T8" fmla="*/ 1 w 99"/>
                <a:gd name="T9" fmla="*/ 2 h 105"/>
                <a:gd name="T10" fmla="*/ 1 w 99"/>
                <a:gd name="T11" fmla="*/ 2 h 105"/>
                <a:gd name="T12" fmla="*/ 1 w 99"/>
                <a:gd name="T13" fmla="*/ 2 h 105"/>
                <a:gd name="T14" fmla="*/ 1 w 99"/>
                <a:gd name="T15" fmla="*/ 2 h 105"/>
                <a:gd name="T16" fmla="*/ 1 w 99"/>
                <a:gd name="T17" fmla="*/ 2 h 105"/>
                <a:gd name="T18" fmla="*/ 0 w 99"/>
                <a:gd name="T19" fmla="*/ 2 h 105"/>
                <a:gd name="T20" fmla="*/ 1 w 99"/>
                <a:gd name="T21" fmla="*/ 0 h 105"/>
                <a:gd name="T22" fmla="*/ 1 w 99"/>
                <a:gd name="T23" fmla="*/ 0 h 105"/>
                <a:gd name="T24" fmla="*/ 1 w 99"/>
                <a:gd name="T25" fmla="*/ 2 h 10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9" h="105">
                  <a:moveTo>
                    <a:pt x="95" y="17"/>
                  </a:moveTo>
                  <a:lnTo>
                    <a:pt x="42" y="17"/>
                  </a:lnTo>
                  <a:lnTo>
                    <a:pt x="36" y="44"/>
                  </a:lnTo>
                  <a:lnTo>
                    <a:pt x="82" y="44"/>
                  </a:lnTo>
                  <a:lnTo>
                    <a:pt x="79" y="59"/>
                  </a:lnTo>
                  <a:lnTo>
                    <a:pt x="33" y="59"/>
                  </a:lnTo>
                  <a:lnTo>
                    <a:pt x="27" y="87"/>
                  </a:lnTo>
                  <a:lnTo>
                    <a:pt x="79" y="87"/>
                  </a:lnTo>
                  <a:lnTo>
                    <a:pt x="76" y="104"/>
                  </a:lnTo>
                  <a:lnTo>
                    <a:pt x="0" y="104"/>
                  </a:lnTo>
                  <a:lnTo>
                    <a:pt x="22" y="0"/>
                  </a:lnTo>
                  <a:lnTo>
                    <a:pt x="98" y="0"/>
                  </a:lnTo>
                  <a:lnTo>
                    <a:pt x="95" y="17"/>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34" name="Rectangle 39"/>
            <p:cNvSpPr>
              <a:spLocks noChangeArrowheads="1"/>
            </p:cNvSpPr>
            <p:nvPr userDrawn="1"/>
          </p:nvSpPr>
          <p:spPr bwMode="auto">
            <a:xfrm>
              <a:off x="644" y="280"/>
              <a:ext cx="904" cy="8"/>
            </a:xfrm>
            <a:prstGeom prst="rect">
              <a:avLst/>
            </a:prstGeom>
            <a:solidFill>
              <a:schemeClr val="bg1"/>
            </a:solidFill>
            <a:ln>
              <a:noFill/>
            </a:ln>
            <a:effectLst/>
            <a:extLst>
              <a:ext uri="{91240B29-F687-4F45-9708-019B960494DF}">
                <a14:hiddenLine xmlns:a14="http://schemas.microsoft.com/office/drawing/2010/main" w="635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000000"/>
                </a:solidFill>
              </a:endParaRPr>
            </a:p>
          </p:txBody>
        </p:sp>
        <p:sp>
          <p:nvSpPr>
            <p:cNvPr id="35" name="Text Box 40"/>
            <p:cNvSpPr txBox="1">
              <a:spLocks noChangeArrowheads="1"/>
            </p:cNvSpPr>
            <p:nvPr userDrawn="1"/>
          </p:nvSpPr>
          <p:spPr bwMode="auto">
            <a:xfrm>
              <a:off x="1500" y="268"/>
              <a:ext cx="145"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fontAlgn="base">
                <a:spcBef>
                  <a:spcPct val="0"/>
                </a:spcBef>
                <a:spcAft>
                  <a:spcPct val="0"/>
                </a:spcAft>
                <a:defRPr/>
              </a:pPr>
              <a:r>
                <a:rPr lang="en-US" sz="1200" b="1" dirty="0">
                  <a:solidFill>
                    <a:srgbClr val="FFFFFF"/>
                  </a:solidFill>
                  <a:cs typeface="Arial" charset="0"/>
                </a:rPr>
                <a:t>®</a:t>
              </a:r>
              <a:endParaRPr lang="en-US" sz="1200" b="1" dirty="0">
                <a:solidFill>
                  <a:srgbClr val="FFFFFF"/>
                </a:solidFill>
              </a:endParaRPr>
            </a:p>
          </p:txBody>
        </p:sp>
      </p:grpSp>
      <p:grpSp>
        <p:nvGrpSpPr>
          <p:cNvPr id="36" name="Group 47"/>
          <p:cNvGrpSpPr>
            <a:grpSpLocks noChangeAspect="1"/>
          </p:cNvGrpSpPr>
          <p:nvPr/>
        </p:nvGrpSpPr>
        <p:grpSpPr bwMode="auto">
          <a:xfrm>
            <a:off x="325438" y="228600"/>
            <a:ext cx="638175" cy="395288"/>
            <a:chOff x="409" y="78"/>
            <a:chExt cx="557" cy="344"/>
          </a:xfrm>
        </p:grpSpPr>
        <p:sp>
          <p:nvSpPr>
            <p:cNvPr id="37" name="Freeform 48"/>
            <p:cNvSpPr>
              <a:spLocks noChangeAspect="1"/>
            </p:cNvSpPr>
            <p:nvPr userDrawn="1"/>
          </p:nvSpPr>
          <p:spPr bwMode="auto">
            <a:xfrm>
              <a:off x="409" y="78"/>
              <a:ext cx="557" cy="344"/>
            </a:xfrm>
            <a:custGeom>
              <a:avLst/>
              <a:gdLst>
                <a:gd name="T0" fmla="*/ 483 w 557"/>
                <a:gd name="T1" fmla="*/ 343 h 344"/>
                <a:gd name="T2" fmla="*/ 556 w 557"/>
                <a:gd name="T3" fmla="*/ 0 h 344"/>
                <a:gd name="T4" fmla="*/ 73 w 557"/>
                <a:gd name="T5" fmla="*/ 0 h 344"/>
                <a:gd name="T6" fmla="*/ 0 w 557"/>
                <a:gd name="T7" fmla="*/ 343 h 344"/>
                <a:gd name="T8" fmla="*/ 483 w 557"/>
                <a:gd name="T9" fmla="*/ 343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7" h="344">
                  <a:moveTo>
                    <a:pt x="483" y="343"/>
                  </a:moveTo>
                  <a:lnTo>
                    <a:pt x="556" y="0"/>
                  </a:lnTo>
                  <a:lnTo>
                    <a:pt x="73" y="0"/>
                  </a:lnTo>
                  <a:lnTo>
                    <a:pt x="0" y="343"/>
                  </a:lnTo>
                  <a:lnTo>
                    <a:pt x="483" y="343"/>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38" name="Freeform 49"/>
            <p:cNvSpPr>
              <a:spLocks noChangeAspect="1"/>
            </p:cNvSpPr>
            <p:nvPr userDrawn="1"/>
          </p:nvSpPr>
          <p:spPr bwMode="auto">
            <a:xfrm>
              <a:off x="452" y="86"/>
              <a:ext cx="503" cy="327"/>
            </a:xfrm>
            <a:custGeom>
              <a:avLst/>
              <a:gdLst>
                <a:gd name="T0" fmla="*/ 329 w 503"/>
                <a:gd name="T1" fmla="*/ 62 h 327"/>
                <a:gd name="T2" fmla="*/ 346 w 503"/>
                <a:gd name="T3" fmla="*/ 67 h 327"/>
                <a:gd name="T4" fmla="*/ 358 w 503"/>
                <a:gd name="T5" fmla="*/ 72 h 327"/>
                <a:gd name="T6" fmla="*/ 367 w 503"/>
                <a:gd name="T7" fmla="*/ 77 h 327"/>
                <a:gd name="T8" fmla="*/ 373 w 503"/>
                <a:gd name="T9" fmla="*/ 81 h 327"/>
                <a:gd name="T10" fmla="*/ 376 w 503"/>
                <a:gd name="T11" fmla="*/ 83 h 327"/>
                <a:gd name="T12" fmla="*/ 377 w 503"/>
                <a:gd name="T13" fmla="*/ 85 h 327"/>
                <a:gd name="T14" fmla="*/ 377 w 503"/>
                <a:gd name="T15" fmla="*/ 87 h 327"/>
                <a:gd name="T16" fmla="*/ 390 w 503"/>
                <a:gd name="T17" fmla="*/ 87 h 327"/>
                <a:gd name="T18" fmla="*/ 401 w 503"/>
                <a:gd name="T19" fmla="*/ 87 h 327"/>
                <a:gd name="T20" fmla="*/ 409 w 503"/>
                <a:gd name="T21" fmla="*/ 87 h 327"/>
                <a:gd name="T22" fmla="*/ 416 w 503"/>
                <a:gd name="T23" fmla="*/ 88 h 327"/>
                <a:gd name="T24" fmla="*/ 421 w 503"/>
                <a:gd name="T25" fmla="*/ 88 h 327"/>
                <a:gd name="T26" fmla="*/ 426 w 503"/>
                <a:gd name="T27" fmla="*/ 90 h 327"/>
                <a:gd name="T28" fmla="*/ 429 w 503"/>
                <a:gd name="T29" fmla="*/ 91 h 327"/>
                <a:gd name="T30" fmla="*/ 432 w 503"/>
                <a:gd name="T31" fmla="*/ 93 h 327"/>
                <a:gd name="T32" fmla="*/ 437 w 503"/>
                <a:gd name="T33" fmla="*/ 102 h 327"/>
                <a:gd name="T34" fmla="*/ 439 w 503"/>
                <a:gd name="T35" fmla="*/ 113 h 327"/>
                <a:gd name="T36" fmla="*/ 437 w 503"/>
                <a:gd name="T37" fmla="*/ 125 h 327"/>
                <a:gd name="T38" fmla="*/ 432 w 503"/>
                <a:gd name="T39" fmla="*/ 136 h 327"/>
                <a:gd name="T40" fmla="*/ 427 w 503"/>
                <a:gd name="T41" fmla="*/ 146 h 327"/>
                <a:gd name="T42" fmla="*/ 422 w 503"/>
                <a:gd name="T43" fmla="*/ 154 h 327"/>
                <a:gd name="T44" fmla="*/ 418 w 503"/>
                <a:gd name="T45" fmla="*/ 160 h 327"/>
                <a:gd name="T46" fmla="*/ 415 w 503"/>
                <a:gd name="T47" fmla="*/ 163 h 327"/>
                <a:gd name="T48" fmla="*/ 405 w 503"/>
                <a:gd name="T49" fmla="*/ 167 h 327"/>
                <a:gd name="T50" fmla="*/ 387 w 503"/>
                <a:gd name="T51" fmla="*/ 174 h 327"/>
                <a:gd name="T52" fmla="*/ 364 w 503"/>
                <a:gd name="T53" fmla="*/ 184 h 327"/>
                <a:gd name="T54" fmla="*/ 334 w 503"/>
                <a:gd name="T55" fmla="*/ 195 h 327"/>
                <a:gd name="T56" fmla="*/ 300 w 503"/>
                <a:gd name="T57" fmla="*/ 209 h 327"/>
                <a:gd name="T58" fmla="*/ 264 w 503"/>
                <a:gd name="T59" fmla="*/ 223 h 327"/>
                <a:gd name="T60" fmla="*/ 226 w 503"/>
                <a:gd name="T61" fmla="*/ 238 h 327"/>
                <a:gd name="T62" fmla="*/ 187 w 503"/>
                <a:gd name="T63" fmla="*/ 253 h 327"/>
                <a:gd name="T64" fmla="*/ 149 w 503"/>
                <a:gd name="T65" fmla="*/ 268 h 327"/>
                <a:gd name="T66" fmla="*/ 113 w 503"/>
                <a:gd name="T67" fmla="*/ 282 h 327"/>
                <a:gd name="T68" fmla="*/ 79 w 503"/>
                <a:gd name="T69" fmla="*/ 295 h 327"/>
                <a:gd name="T70" fmla="*/ 50 w 503"/>
                <a:gd name="T71" fmla="*/ 306 h 327"/>
                <a:gd name="T72" fmla="*/ 27 w 503"/>
                <a:gd name="T73" fmla="*/ 315 h 327"/>
                <a:gd name="T74" fmla="*/ 10 w 503"/>
                <a:gd name="T75" fmla="*/ 322 h 327"/>
                <a:gd name="T76" fmla="*/ 1 w 503"/>
                <a:gd name="T77" fmla="*/ 326 h 327"/>
                <a:gd name="T78" fmla="*/ 433 w 503"/>
                <a:gd name="T79" fmla="*/ 326 h 327"/>
                <a:gd name="T80" fmla="*/ 38 w 503"/>
                <a:gd name="T81" fmla="*/ 0 h 327"/>
                <a:gd name="T82" fmla="*/ 41 w 503"/>
                <a:gd name="T83" fmla="*/ 1 h 327"/>
                <a:gd name="T84" fmla="*/ 49 w 503"/>
                <a:gd name="T85" fmla="*/ 3 h 327"/>
                <a:gd name="T86" fmla="*/ 62 w 503"/>
                <a:gd name="T87" fmla="*/ 6 h 327"/>
                <a:gd name="T88" fmla="*/ 80 w 503"/>
                <a:gd name="T89" fmla="*/ 10 h 327"/>
                <a:gd name="T90" fmla="*/ 101 w 503"/>
                <a:gd name="T91" fmla="*/ 14 h 327"/>
                <a:gd name="T92" fmla="*/ 125 w 503"/>
                <a:gd name="T93" fmla="*/ 19 h 327"/>
                <a:gd name="T94" fmla="*/ 149 w 503"/>
                <a:gd name="T95" fmla="*/ 24 h 327"/>
                <a:gd name="T96" fmla="*/ 176 w 503"/>
                <a:gd name="T97" fmla="*/ 29 h 327"/>
                <a:gd name="T98" fmla="*/ 202 w 503"/>
                <a:gd name="T99" fmla="*/ 34 h 327"/>
                <a:gd name="T100" fmla="*/ 226 w 503"/>
                <a:gd name="T101" fmla="*/ 40 h 327"/>
                <a:gd name="T102" fmla="*/ 250 w 503"/>
                <a:gd name="T103" fmla="*/ 45 h 327"/>
                <a:gd name="T104" fmla="*/ 272 w 503"/>
                <a:gd name="T105" fmla="*/ 50 h 327"/>
                <a:gd name="T106" fmla="*/ 291 w 503"/>
                <a:gd name="T107" fmla="*/ 53 h 327"/>
                <a:gd name="T108" fmla="*/ 304 w 503"/>
                <a:gd name="T109" fmla="*/ 57 h 327"/>
                <a:gd name="T110" fmla="*/ 314 w 503"/>
                <a:gd name="T111" fmla="*/ 59 h 327"/>
                <a:gd name="T112" fmla="*/ 318 w 503"/>
                <a:gd name="T113" fmla="*/ 60 h 32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03" h="327">
                  <a:moveTo>
                    <a:pt x="318" y="60"/>
                  </a:moveTo>
                  <a:lnTo>
                    <a:pt x="329" y="62"/>
                  </a:lnTo>
                  <a:lnTo>
                    <a:pt x="338" y="65"/>
                  </a:lnTo>
                  <a:lnTo>
                    <a:pt x="346" y="67"/>
                  </a:lnTo>
                  <a:lnTo>
                    <a:pt x="352" y="70"/>
                  </a:lnTo>
                  <a:lnTo>
                    <a:pt x="358" y="72"/>
                  </a:lnTo>
                  <a:lnTo>
                    <a:pt x="363" y="75"/>
                  </a:lnTo>
                  <a:lnTo>
                    <a:pt x="367" y="77"/>
                  </a:lnTo>
                  <a:lnTo>
                    <a:pt x="370" y="79"/>
                  </a:lnTo>
                  <a:lnTo>
                    <a:pt x="373" y="81"/>
                  </a:lnTo>
                  <a:lnTo>
                    <a:pt x="375" y="82"/>
                  </a:lnTo>
                  <a:lnTo>
                    <a:pt x="376" y="83"/>
                  </a:lnTo>
                  <a:lnTo>
                    <a:pt x="377" y="84"/>
                  </a:lnTo>
                  <a:lnTo>
                    <a:pt x="377" y="85"/>
                  </a:lnTo>
                  <a:lnTo>
                    <a:pt x="377" y="86"/>
                  </a:lnTo>
                  <a:lnTo>
                    <a:pt x="377" y="87"/>
                  </a:lnTo>
                  <a:lnTo>
                    <a:pt x="384" y="87"/>
                  </a:lnTo>
                  <a:lnTo>
                    <a:pt x="390" y="87"/>
                  </a:lnTo>
                  <a:lnTo>
                    <a:pt x="396" y="87"/>
                  </a:lnTo>
                  <a:lnTo>
                    <a:pt x="401" y="87"/>
                  </a:lnTo>
                  <a:lnTo>
                    <a:pt x="405" y="87"/>
                  </a:lnTo>
                  <a:lnTo>
                    <a:pt x="409" y="87"/>
                  </a:lnTo>
                  <a:lnTo>
                    <a:pt x="413" y="87"/>
                  </a:lnTo>
                  <a:lnTo>
                    <a:pt x="416" y="88"/>
                  </a:lnTo>
                  <a:lnTo>
                    <a:pt x="419" y="88"/>
                  </a:lnTo>
                  <a:lnTo>
                    <a:pt x="421" y="88"/>
                  </a:lnTo>
                  <a:lnTo>
                    <a:pt x="424" y="89"/>
                  </a:lnTo>
                  <a:lnTo>
                    <a:pt x="426" y="90"/>
                  </a:lnTo>
                  <a:lnTo>
                    <a:pt x="427" y="90"/>
                  </a:lnTo>
                  <a:lnTo>
                    <a:pt x="429" y="91"/>
                  </a:lnTo>
                  <a:lnTo>
                    <a:pt x="430" y="92"/>
                  </a:lnTo>
                  <a:lnTo>
                    <a:pt x="432" y="93"/>
                  </a:lnTo>
                  <a:lnTo>
                    <a:pt x="435" y="97"/>
                  </a:lnTo>
                  <a:lnTo>
                    <a:pt x="437" y="102"/>
                  </a:lnTo>
                  <a:lnTo>
                    <a:pt x="438" y="107"/>
                  </a:lnTo>
                  <a:lnTo>
                    <a:pt x="439" y="113"/>
                  </a:lnTo>
                  <a:lnTo>
                    <a:pt x="438" y="119"/>
                  </a:lnTo>
                  <a:lnTo>
                    <a:pt x="437" y="125"/>
                  </a:lnTo>
                  <a:lnTo>
                    <a:pt x="435" y="130"/>
                  </a:lnTo>
                  <a:lnTo>
                    <a:pt x="432" y="136"/>
                  </a:lnTo>
                  <a:lnTo>
                    <a:pt x="430" y="140"/>
                  </a:lnTo>
                  <a:lnTo>
                    <a:pt x="427" y="146"/>
                  </a:lnTo>
                  <a:lnTo>
                    <a:pt x="424" y="150"/>
                  </a:lnTo>
                  <a:lnTo>
                    <a:pt x="422" y="154"/>
                  </a:lnTo>
                  <a:lnTo>
                    <a:pt x="420" y="158"/>
                  </a:lnTo>
                  <a:lnTo>
                    <a:pt x="418" y="160"/>
                  </a:lnTo>
                  <a:lnTo>
                    <a:pt x="417" y="162"/>
                  </a:lnTo>
                  <a:lnTo>
                    <a:pt x="415" y="163"/>
                  </a:lnTo>
                  <a:lnTo>
                    <a:pt x="411" y="165"/>
                  </a:lnTo>
                  <a:lnTo>
                    <a:pt x="405" y="167"/>
                  </a:lnTo>
                  <a:lnTo>
                    <a:pt x="397" y="171"/>
                  </a:lnTo>
                  <a:lnTo>
                    <a:pt x="387" y="174"/>
                  </a:lnTo>
                  <a:lnTo>
                    <a:pt x="377" y="179"/>
                  </a:lnTo>
                  <a:lnTo>
                    <a:pt x="364" y="184"/>
                  </a:lnTo>
                  <a:lnTo>
                    <a:pt x="350" y="190"/>
                  </a:lnTo>
                  <a:lnTo>
                    <a:pt x="334" y="195"/>
                  </a:lnTo>
                  <a:lnTo>
                    <a:pt x="318" y="202"/>
                  </a:lnTo>
                  <a:lnTo>
                    <a:pt x="300" y="209"/>
                  </a:lnTo>
                  <a:lnTo>
                    <a:pt x="283" y="216"/>
                  </a:lnTo>
                  <a:lnTo>
                    <a:pt x="264" y="223"/>
                  </a:lnTo>
                  <a:lnTo>
                    <a:pt x="245" y="231"/>
                  </a:lnTo>
                  <a:lnTo>
                    <a:pt x="226" y="238"/>
                  </a:lnTo>
                  <a:lnTo>
                    <a:pt x="207" y="245"/>
                  </a:lnTo>
                  <a:lnTo>
                    <a:pt x="187" y="253"/>
                  </a:lnTo>
                  <a:lnTo>
                    <a:pt x="168" y="260"/>
                  </a:lnTo>
                  <a:lnTo>
                    <a:pt x="149" y="268"/>
                  </a:lnTo>
                  <a:lnTo>
                    <a:pt x="130" y="275"/>
                  </a:lnTo>
                  <a:lnTo>
                    <a:pt x="113" y="282"/>
                  </a:lnTo>
                  <a:lnTo>
                    <a:pt x="96" y="289"/>
                  </a:lnTo>
                  <a:lnTo>
                    <a:pt x="79" y="295"/>
                  </a:lnTo>
                  <a:lnTo>
                    <a:pt x="64" y="300"/>
                  </a:lnTo>
                  <a:lnTo>
                    <a:pt x="50" y="306"/>
                  </a:lnTo>
                  <a:lnTo>
                    <a:pt x="38" y="311"/>
                  </a:lnTo>
                  <a:lnTo>
                    <a:pt x="27" y="315"/>
                  </a:lnTo>
                  <a:lnTo>
                    <a:pt x="18" y="319"/>
                  </a:lnTo>
                  <a:lnTo>
                    <a:pt x="10" y="322"/>
                  </a:lnTo>
                  <a:lnTo>
                    <a:pt x="4" y="324"/>
                  </a:lnTo>
                  <a:lnTo>
                    <a:pt x="1" y="326"/>
                  </a:lnTo>
                  <a:lnTo>
                    <a:pt x="0" y="326"/>
                  </a:lnTo>
                  <a:lnTo>
                    <a:pt x="433" y="326"/>
                  </a:lnTo>
                  <a:lnTo>
                    <a:pt x="502" y="0"/>
                  </a:lnTo>
                  <a:lnTo>
                    <a:pt x="38" y="0"/>
                  </a:lnTo>
                  <a:lnTo>
                    <a:pt x="39" y="1"/>
                  </a:lnTo>
                  <a:lnTo>
                    <a:pt x="41" y="1"/>
                  </a:lnTo>
                  <a:lnTo>
                    <a:pt x="43" y="2"/>
                  </a:lnTo>
                  <a:lnTo>
                    <a:pt x="49" y="3"/>
                  </a:lnTo>
                  <a:lnTo>
                    <a:pt x="55" y="4"/>
                  </a:lnTo>
                  <a:lnTo>
                    <a:pt x="62" y="6"/>
                  </a:lnTo>
                  <a:lnTo>
                    <a:pt x="71" y="8"/>
                  </a:lnTo>
                  <a:lnTo>
                    <a:pt x="80" y="10"/>
                  </a:lnTo>
                  <a:lnTo>
                    <a:pt x="91" y="12"/>
                  </a:lnTo>
                  <a:lnTo>
                    <a:pt x="101" y="14"/>
                  </a:lnTo>
                  <a:lnTo>
                    <a:pt x="113" y="17"/>
                  </a:lnTo>
                  <a:lnTo>
                    <a:pt x="125" y="19"/>
                  </a:lnTo>
                  <a:lnTo>
                    <a:pt x="137" y="22"/>
                  </a:lnTo>
                  <a:lnTo>
                    <a:pt x="149" y="24"/>
                  </a:lnTo>
                  <a:lnTo>
                    <a:pt x="162" y="27"/>
                  </a:lnTo>
                  <a:lnTo>
                    <a:pt x="176" y="29"/>
                  </a:lnTo>
                  <a:lnTo>
                    <a:pt x="189" y="32"/>
                  </a:lnTo>
                  <a:lnTo>
                    <a:pt x="202" y="34"/>
                  </a:lnTo>
                  <a:lnTo>
                    <a:pt x="214" y="37"/>
                  </a:lnTo>
                  <a:lnTo>
                    <a:pt x="226" y="40"/>
                  </a:lnTo>
                  <a:lnTo>
                    <a:pt x="239" y="43"/>
                  </a:lnTo>
                  <a:lnTo>
                    <a:pt x="250" y="45"/>
                  </a:lnTo>
                  <a:lnTo>
                    <a:pt x="262" y="47"/>
                  </a:lnTo>
                  <a:lnTo>
                    <a:pt x="272" y="50"/>
                  </a:lnTo>
                  <a:lnTo>
                    <a:pt x="282" y="52"/>
                  </a:lnTo>
                  <a:lnTo>
                    <a:pt x="291" y="53"/>
                  </a:lnTo>
                  <a:lnTo>
                    <a:pt x="297" y="55"/>
                  </a:lnTo>
                  <a:lnTo>
                    <a:pt x="304" y="57"/>
                  </a:lnTo>
                  <a:lnTo>
                    <a:pt x="310" y="58"/>
                  </a:lnTo>
                  <a:lnTo>
                    <a:pt x="314" y="59"/>
                  </a:lnTo>
                  <a:lnTo>
                    <a:pt x="317" y="59"/>
                  </a:lnTo>
                  <a:lnTo>
                    <a:pt x="318" y="60"/>
                  </a:lnTo>
                </a:path>
              </a:pathLst>
            </a:custGeom>
            <a:solidFill>
              <a:srgbClr val="004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39" name="Freeform 50"/>
            <p:cNvSpPr>
              <a:spLocks noChangeAspect="1"/>
            </p:cNvSpPr>
            <p:nvPr userDrawn="1"/>
          </p:nvSpPr>
          <p:spPr bwMode="auto">
            <a:xfrm>
              <a:off x="777" y="187"/>
              <a:ext cx="101" cy="48"/>
            </a:xfrm>
            <a:custGeom>
              <a:avLst/>
              <a:gdLst>
                <a:gd name="T0" fmla="*/ 35 w 101"/>
                <a:gd name="T1" fmla="*/ 8 h 48"/>
                <a:gd name="T2" fmla="*/ 28 w 101"/>
                <a:gd name="T3" fmla="*/ 11 h 48"/>
                <a:gd name="T4" fmla="*/ 20 w 101"/>
                <a:gd name="T5" fmla="*/ 12 h 48"/>
                <a:gd name="T6" fmla="*/ 12 w 101"/>
                <a:gd name="T7" fmla="*/ 13 h 48"/>
                <a:gd name="T8" fmla="*/ 8 w 101"/>
                <a:gd name="T9" fmla="*/ 13 h 48"/>
                <a:gd name="T10" fmla="*/ 4 w 101"/>
                <a:gd name="T11" fmla="*/ 14 h 48"/>
                <a:gd name="T12" fmla="*/ 2 w 101"/>
                <a:gd name="T13" fmla="*/ 14 h 48"/>
                <a:gd name="T14" fmla="*/ 1 w 101"/>
                <a:gd name="T15" fmla="*/ 15 h 48"/>
                <a:gd name="T16" fmla="*/ 1 w 101"/>
                <a:gd name="T17" fmla="*/ 16 h 48"/>
                <a:gd name="T18" fmla="*/ 3 w 101"/>
                <a:gd name="T19" fmla="*/ 17 h 48"/>
                <a:gd name="T20" fmla="*/ 7 w 101"/>
                <a:gd name="T21" fmla="*/ 17 h 48"/>
                <a:gd name="T22" fmla="*/ 9 w 101"/>
                <a:gd name="T23" fmla="*/ 17 h 48"/>
                <a:gd name="T24" fmla="*/ 14 w 101"/>
                <a:gd name="T25" fmla="*/ 17 h 48"/>
                <a:gd name="T26" fmla="*/ 22 w 101"/>
                <a:gd name="T27" fmla="*/ 17 h 48"/>
                <a:gd name="T28" fmla="*/ 32 w 101"/>
                <a:gd name="T29" fmla="*/ 16 h 48"/>
                <a:gd name="T30" fmla="*/ 43 w 101"/>
                <a:gd name="T31" fmla="*/ 16 h 48"/>
                <a:gd name="T32" fmla="*/ 55 w 101"/>
                <a:gd name="T33" fmla="*/ 15 h 48"/>
                <a:gd name="T34" fmla="*/ 66 w 101"/>
                <a:gd name="T35" fmla="*/ 15 h 48"/>
                <a:gd name="T36" fmla="*/ 76 w 101"/>
                <a:gd name="T37" fmla="*/ 15 h 48"/>
                <a:gd name="T38" fmla="*/ 84 w 101"/>
                <a:gd name="T39" fmla="*/ 15 h 48"/>
                <a:gd name="T40" fmla="*/ 90 w 101"/>
                <a:gd name="T41" fmla="*/ 17 h 48"/>
                <a:gd name="T42" fmla="*/ 91 w 101"/>
                <a:gd name="T43" fmla="*/ 22 h 48"/>
                <a:gd name="T44" fmla="*/ 88 w 101"/>
                <a:gd name="T45" fmla="*/ 31 h 48"/>
                <a:gd name="T46" fmla="*/ 84 w 101"/>
                <a:gd name="T47" fmla="*/ 41 h 48"/>
                <a:gd name="T48" fmla="*/ 82 w 101"/>
                <a:gd name="T49" fmla="*/ 47 h 48"/>
                <a:gd name="T50" fmla="*/ 85 w 101"/>
                <a:gd name="T51" fmla="*/ 46 h 48"/>
                <a:gd name="T52" fmla="*/ 88 w 101"/>
                <a:gd name="T53" fmla="*/ 43 h 48"/>
                <a:gd name="T54" fmla="*/ 92 w 101"/>
                <a:gd name="T55" fmla="*/ 35 h 48"/>
                <a:gd name="T56" fmla="*/ 96 w 101"/>
                <a:gd name="T57" fmla="*/ 26 h 48"/>
                <a:gd name="T58" fmla="*/ 100 w 101"/>
                <a:gd name="T59" fmla="*/ 18 h 48"/>
                <a:gd name="T60" fmla="*/ 100 w 101"/>
                <a:gd name="T61" fmla="*/ 11 h 48"/>
                <a:gd name="T62" fmla="*/ 97 w 101"/>
                <a:gd name="T63" fmla="*/ 4 h 48"/>
                <a:gd name="T64" fmla="*/ 91 w 101"/>
                <a:gd name="T65" fmla="*/ 1 h 48"/>
                <a:gd name="T66" fmla="*/ 81 w 101"/>
                <a:gd name="T67" fmla="*/ 0 h 48"/>
                <a:gd name="T68" fmla="*/ 48 w 101"/>
                <a:gd name="T69" fmla="*/ 0 h 48"/>
                <a:gd name="T70" fmla="*/ 46 w 101"/>
                <a:gd name="T71" fmla="*/ 1 h 48"/>
                <a:gd name="T72" fmla="*/ 44 w 101"/>
                <a:gd name="T73" fmla="*/ 2 h 48"/>
                <a:gd name="T74" fmla="*/ 43 w 101"/>
                <a:gd name="T75" fmla="*/ 4 h 48"/>
                <a:gd name="T76" fmla="*/ 42 w 101"/>
                <a:gd name="T77" fmla="*/ 5 h 48"/>
                <a:gd name="T78" fmla="*/ 40 w 101"/>
                <a:gd name="T79" fmla="*/ 6 h 48"/>
                <a:gd name="T80" fmla="*/ 38 w 101"/>
                <a:gd name="T81" fmla="*/ 7 h 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01" h="48">
                  <a:moveTo>
                    <a:pt x="38" y="7"/>
                  </a:moveTo>
                  <a:lnTo>
                    <a:pt x="35" y="8"/>
                  </a:lnTo>
                  <a:lnTo>
                    <a:pt x="32" y="9"/>
                  </a:lnTo>
                  <a:lnTo>
                    <a:pt x="28" y="11"/>
                  </a:lnTo>
                  <a:lnTo>
                    <a:pt x="24" y="11"/>
                  </a:lnTo>
                  <a:lnTo>
                    <a:pt x="20" y="12"/>
                  </a:lnTo>
                  <a:lnTo>
                    <a:pt x="15" y="12"/>
                  </a:lnTo>
                  <a:lnTo>
                    <a:pt x="12" y="13"/>
                  </a:lnTo>
                  <a:lnTo>
                    <a:pt x="9" y="13"/>
                  </a:lnTo>
                  <a:lnTo>
                    <a:pt x="8" y="13"/>
                  </a:lnTo>
                  <a:lnTo>
                    <a:pt x="6" y="14"/>
                  </a:lnTo>
                  <a:lnTo>
                    <a:pt x="4" y="14"/>
                  </a:lnTo>
                  <a:lnTo>
                    <a:pt x="3" y="14"/>
                  </a:lnTo>
                  <a:lnTo>
                    <a:pt x="2" y="14"/>
                  </a:lnTo>
                  <a:lnTo>
                    <a:pt x="1" y="14"/>
                  </a:lnTo>
                  <a:lnTo>
                    <a:pt x="1" y="15"/>
                  </a:lnTo>
                  <a:lnTo>
                    <a:pt x="0" y="15"/>
                  </a:lnTo>
                  <a:lnTo>
                    <a:pt x="1" y="16"/>
                  </a:lnTo>
                  <a:lnTo>
                    <a:pt x="2" y="17"/>
                  </a:lnTo>
                  <a:lnTo>
                    <a:pt x="3" y="17"/>
                  </a:lnTo>
                  <a:lnTo>
                    <a:pt x="5" y="17"/>
                  </a:lnTo>
                  <a:lnTo>
                    <a:pt x="7" y="17"/>
                  </a:lnTo>
                  <a:lnTo>
                    <a:pt x="8" y="17"/>
                  </a:lnTo>
                  <a:lnTo>
                    <a:pt x="9" y="17"/>
                  </a:lnTo>
                  <a:lnTo>
                    <a:pt x="11" y="17"/>
                  </a:lnTo>
                  <a:lnTo>
                    <a:pt x="14" y="17"/>
                  </a:lnTo>
                  <a:lnTo>
                    <a:pt x="18" y="17"/>
                  </a:lnTo>
                  <a:lnTo>
                    <a:pt x="22" y="17"/>
                  </a:lnTo>
                  <a:lnTo>
                    <a:pt x="26" y="17"/>
                  </a:lnTo>
                  <a:lnTo>
                    <a:pt x="32" y="16"/>
                  </a:lnTo>
                  <a:lnTo>
                    <a:pt x="38" y="16"/>
                  </a:lnTo>
                  <a:lnTo>
                    <a:pt x="43" y="16"/>
                  </a:lnTo>
                  <a:lnTo>
                    <a:pt x="49" y="15"/>
                  </a:lnTo>
                  <a:lnTo>
                    <a:pt x="55" y="15"/>
                  </a:lnTo>
                  <a:lnTo>
                    <a:pt x="60" y="15"/>
                  </a:lnTo>
                  <a:lnTo>
                    <a:pt x="66" y="15"/>
                  </a:lnTo>
                  <a:lnTo>
                    <a:pt x="72" y="15"/>
                  </a:lnTo>
                  <a:lnTo>
                    <a:pt x="76" y="15"/>
                  </a:lnTo>
                  <a:lnTo>
                    <a:pt x="80" y="15"/>
                  </a:lnTo>
                  <a:lnTo>
                    <a:pt x="84" y="15"/>
                  </a:lnTo>
                  <a:lnTo>
                    <a:pt x="87" y="15"/>
                  </a:lnTo>
                  <a:lnTo>
                    <a:pt x="90" y="17"/>
                  </a:lnTo>
                  <a:lnTo>
                    <a:pt x="91" y="19"/>
                  </a:lnTo>
                  <a:lnTo>
                    <a:pt x="91" y="22"/>
                  </a:lnTo>
                  <a:lnTo>
                    <a:pt x="90" y="27"/>
                  </a:lnTo>
                  <a:lnTo>
                    <a:pt x="88" y="31"/>
                  </a:lnTo>
                  <a:lnTo>
                    <a:pt x="86" y="36"/>
                  </a:lnTo>
                  <a:lnTo>
                    <a:pt x="84" y="41"/>
                  </a:lnTo>
                  <a:lnTo>
                    <a:pt x="82" y="45"/>
                  </a:lnTo>
                  <a:lnTo>
                    <a:pt x="82" y="47"/>
                  </a:lnTo>
                  <a:lnTo>
                    <a:pt x="83" y="47"/>
                  </a:lnTo>
                  <a:lnTo>
                    <a:pt x="85" y="46"/>
                  </a:lnTo>
                  <a:lnTo>
                    <a:pt x="86" y="45"/>
                  </a:lnTo>
                  <a:lnTo>
                    <a:pt x="88" y="43"/>
                  </a:lnTo>
                  <a:lnTo>
                    <a:pt x="90" y="39"/>
                  </a:lnTo>
                  <a:lnTo>
                    <a:pt x="92" y="35"/>
                  </a:lnTo>
                  <a:lnTo>
                    <a:pt x="94" y="30"/>
                  </a:lnTo>
                  <a:lnTo>
                    <a:pt x="96" y="26"/>
                  </a:lnTo>
                  <a:lnTo>
                    <a:pt x="98" y="22"/>
                  </a:lnTo>
                  <a:lnTo>
                    <a:pt x="100" y="18"/>
                  </a:lnTo>
                  <a:lnTo>
                    <a:pt x="100" y="15"/>
                  </a:lnTo>
                  <a:lnTo>
                    <a:pt x="100" y="11"/>
                  </a:lnTo>
                  <a:lnTo>
                    <a:pt x="99" y="7"/>
                  </a:lnTo>
                  <a:lnTo>
                    <a:pt x="97" y="4"/>
                  </a:lnTo>
                  <a:lnTo>
                    <a:pt x="94" y="3"/>
                  </a:lnTo>
                  <a:lnTo>
                    <a:pt x="91" y="1"/>
                  </a:lnTo>
                  <a:lnTo>
                    <a:pt x="86" y="1"/>
                  </a:lnTo>
                  <a:lnTo>
                    <a:pt x="81" y="0"/>
                  </a:lnTo>
                  <a:lnTo>
                    <a:pt x="75" y="0"/>
                  </a:lnTo>
                  <a:lnTo>
                    <a:pt x="48" y="0"/>
                  </a:lnTo>
                  <a:lnTo>
                    <a:pt x="47" y="0"/>
                  </a:lnTo>
                  <a:lnTo>
                    <a:pt x="46" y="1"/>
                  </a:lnTo>
                  <a:lnTo>
                    <a:pt x="45" y="1"/>
                  </a:lnTo>
                  <a:lnTo>
                    <a:pt x="44" y="2"/>
                  </a:lnTo>
                  <a:lnTo>
                    <a:pt x="44" y="3"/>
                  </a:lnTo>
                  <a:lnTo>
                    <a:pt x="43" y="4"/>
                  </a:lnTo>
                  <a:lnTo>
                    <a:pt x="42" y="4"/>
                  </a:lnTo>
                  <a:lnTo>
                    <a:pt x="42" y="5"/>
                  </a:lnTo>
                  <a:lnTo>
                    <a:pt x="41" y="5"/>
                  </a:lnTo>
                  <a:lnTo>
                    <a:pt x="40" y="6"/>
                  </a:lnTo>
                  <a:lnTo>
                    <a:pt x="39" y="7"/>
                  </a:lnTo>
                  <a:lnTo>
                    <a:pt x="38" y="7"/>
                  </a:lnTo>
                </a:path>
              </a:pathLst>
            </a:custGeom>
            <a:solidFill>
              <a:srgbClr val="004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40" name="Freeform 51"/>
            <p:cNvSpPr>
              <a:spLocks noChangeAspect="1"/>
            </p:cNvSpPr>
            <p:nvPr userDrawn="1"/>
          </p:nvSpPr>
          <p:spPr bwMode="auto">
            <a:xfrm>
              <a:off x="419" y="163"/>
              <a:ext cx="435" cy="250"/>
            </a:xfrm>
            <a:custGeom>
              <a:avLst/>
              <a:gdLst>
                <a:gd name="T0" fmla="*/ 0 w 435"/>
                <a:gd name="T1" fmla="*/ 249 h 250"/>
                <a:gd name="T2" fmla="*/ 277 w 435"/>
                <a:gd name="T3" fmla="*/ 0 h 250"/>
                <a:gd name="T4" fmla="*/ 283 w 435"/>
                <a:gd name="T5" fmla="*/ 0 h 250"/>
                <a:gd name="T6" fmla="*/ 298 w 435"/>
                <a:gd name="T7" fmla="*/ 1 h 250"/>
                <a:gd name="T8" fmla="*/ 317 w 435"/>
                <a:gd name="T9" fmla="*/ 2 h 250"/>
                <a:gd name="T10" fmla="*/ 339 w 435"/>
                <a:gd name="T11" fmla="*/ 3 h 250"/>
                <a:gd name="T12" fmla="*/ 361 w 435"/>
                <a:gd name="T13" fmla="*/ 6 h 250"/>
                <a:gd name="T14" fmla="*/ 380 w 435"/>
                <a:gd name="T15" fmla="*/ 10 h 250"/>
                <a:gd name="T16" fmla="*/ 394 w 435"/>
                <a:gd name="T17" fmla="*/ 16 h 250"/>
                <a:gd name="T18" fmla="*/ 399 w 435"/>
                <a:gd name="T19" fmla="*/ 23 h 250"/>
                <a:gd name="T20" fmla="*/ 230 w 435"/>
                <a:gd name="T21" fmla="*/ 117 h 250"/>
                <a:gd name="T22" fmla="*/ 237 w 435"/>
                <a:gd name="T23" fmla="*/ 114 h 250"/>
                <a:gd name="T24" fmla="*/ 246 w 435"/>
                <a:gd name="T25" fmla="*/ 110 h 250"/>
                <a:gd name="T26" fmla="*/ 254 w 435"/>
                <a:gd name="T27" fmla="*/ 106 h 250"/>
                <a:gd name="T28" fmla="*/ 265 w 435"/>
                <a:gd name="T29" fmla="*/ 102 h 250"/>
                <a:gd name="T30" fmla="*/ 275 w 435"/>
                <a:gd name="T31" fmla="*/ 98 h 250"/>
                <a:gd name="T32" fmla="*/ 287 w 435"/>
                <a:gd name="T33" fmla="*/ 93 h 250"/>
                <a:gd name="T34" fmla="*/ 299 w 435"/>
                <a:gd name="T35" fmla="*/ 89 h 250"/>
                <a:gd name="T36" fmla="*/ 312 w 435"/>
                <a:gd name="T37" fmla="*/ 84 h 250"/>
                <a:gd name="T38" fmla="*/ 324 w 435"/>
                <a:gd name="T39" fmla="*/ 80 h 250"/>
                <a:gd name="T40" fmla="*/ 336 w 435"/>
                <a:gd name="T41" fmla="*/ 76 h 250"/>
                <a:gd name="T42" fmla="*/ 349 w 435"/>
                <a:gd name="T43" fmla="*/ 73 h 250"/>
                <a:gd name="T44" fmla="*/ 361 w 435"/>
                <a:gd name="T45" fmla="*/ 69 h 250"/>
                <a:gd name="T46" fmla="*/ 373 w 435"/>
                <a:gd name="T47" fmla="*/ 66 h 250"/>
                <a:gd name="T48" fmla="*/ 385 w 435"/>
                <a:gd name="T49" fmla="*/ 64 h 250"/>
                <a:gd name="T50" fmla="*/ 396 w 435"/>
                <a:gd name="T51" fmla="*/ 63 h 250"/>
                <a:gd name="T52" fmla="*/ 406 w 435"/>
                <a:gd name="T53" fmla="*/ 62 h 250"/>
                <a:gd name="T54" fmla="*/ 420 w 435"/>
                <a:gd name="T55" fmla="*/ 62 h 250"/>
                <a:gd name="T56" fmla="*/ 430 w 435"/>
                <a:gd name="T57" fmla="*/ 64 h 250"/>
                <a:gd name="T58" fmla="*/ 434 w 435"/>
                <a:gd name="T59" fmla="*/ 66 h 250"/>
                <a:gd name="T60" fmla="*/ 433 w 435"/>
                <a:gd name="T61" fmla="*/ 68 h 250"/>
                <a:gd name="T62" fmla="*/ 430 w 435"/>
                <a:gd name="T63" fmla="*/ 69 h 250"/>
                <a:gd name="T64" fmla="*/ 426 w 435"/>
                <a:gd name="T65" fmla="*/ 70 h 250"/>
                <a:gd name="T66" fmla="*/ 421 w 435"/>
                <a:gd name="T67" fmla="*/ 71 h 250"/>
                <a:gd name="T68" fmla="*/ 414 w 435"/>
                <a:gd name="T69" fmla="*/ 72 h 250"/>
                <a:gd name="T70" fmla="*/ 408 w 435"/>
                <a:gd name="T71" fmla="*/ 73 h 250"/>
                <a:gd name="T72" fmla="*/ 401 w 435"/>
                <a:gd name="T73" fmla="*/ 75 h 250"/>
                <a:gd name="T74" fmla="*/ 396 w 435"/>
                <a:gd name="T75" fmla="*/ 76 h 250"/>
                <a:gd name="T76" fmla="*/ 387 w 435"/>
                <a:gd name="T77" fmla="*/ 78 h 250"/>
                <a:gd name="T78" fmla="*/ 378 w 435"/>
                <a:gd name="T79" fmla="*/ 80 h 250"/>
                <a:gd name="T80" fmla="*/ 370 w 435"/>
                <a:gd name="T81" fmla="*/ 82 h 250"/>
                <a:gd name="T82" fmla="*/ 364 w 435"/>
                <a:gd name="T83" fmla="*/ 84 h 250"/>
                <a:gd name="T84" fmla="*/ 358 w 435"/>
                <a:gd name="T85" fmla="*/ 86 h 250"/>
                <a:gd name="T86" fmla="*/ 351 w 435"/>
                <a:gd name="T87" fmla="*/ 88 h 250"/>
                <a:gd name="T88" fmla="*/ 344 w 435"/>
                <a:gd name="T89" fmla="*/ 90 h 250"/>
                <a:gd name="T90" fmla="*/ 334 w 435"/>
                <a:gd name="T91" fmla="*/ 93 h 250"/>
                <a:gd name="T92" fmla="*/ 323 w 435"/>
                <a:gd name="T93" fmla="*/ 98 h 250"/>
                <a:gd name="T94" fmla="*/ 310 w 435"/>
                <a:gd name="T95" fmla="*/ 103 h 250"/>
                <a:gd name="T96" fmla="*/ 297 w 435"/>
                <a:gd name="T97" fmla="*/ 107 h 250"/>
                <a:gd name="T98" fmla="*/ 285 w 435"/>
                <a:gd name="T99" fmla="*/ 112 h 250"/>
                <a:gd name="T100" fmla="*/ 272 w 435"/>
                <a:gd name="T101" fmla="*/ 118 h 250"/>
                <a:gd name="T102" fmla="*/ 258 w 435"/>
                <a:gd name="T103" fmla="*/ 124 h 250"/>
                <a:gd name="T104" fmla="*/ 245 w 435"/>
                <a:gd name="T105" fmla="*/ 131 h 250"/>
                <a:gd name="T106" fmla="*/ 230 w 435"/>
                <a:gd name="T107" fmla="*/ 138 h 25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35" h="250">
                  <a:moveTo>
                    <a:pt x="222" y="141"/>
                  </a:moveTo>
                  <a:lnTo>
                    <a:pt x="0" y="249"/>
                  </a:lnTo>
                  <a:lnTo>
                    <a:pt x="53" y="0"/>
                  </a:lnTo>
                  <a:lnTo>
                    <a:pt x="277" y="0"/>
                  </a:lnTo>
                  <a:lnTo>
                    <a:pt x="279" y="0"/>
                  </a:lnTo>
                  <a:lnTo>
                    <a:pt x="283" y="0"/>
                  </a:lnTo>
                  <a:lnTo>
                    <a:pt x="290" y="0"/>
                  </a:lnTo>
                  <a:lnTo>
                    <a:pt x="298" y="1"/>
                  </a:lnTo>
                  <a:lnTo>
                    <a:pt x="307" y="1"/>
                  </a:lnTo>
                  <a:lnTo>
                    <a:pt x="317" y="2"/>
                  </a:lnTo>
                  <a:lnTo>
                    <a:pt x="327" y="2"/>
                  </a:lnTo>
                  <a:lnTo>
                    <a:pt x="339" y="3"/>
                  </a:lnTo>
                  <a:lnTo>
                    <a:pt x="350" y="5"/>
                  </a:lnTo>
                  <a:lnTo>
                    <a:pt x="361" y="6"/>
                  </a:lnTo>
                  <a:lnTo>
                    <a:pt x="371" y="8"/>
                  </a:lnTo>
                  <a:lnTo>
                    <a:pt x="380" y="10"/>
                  </a:lnTo>
                  <a:lnTo>
                    <a:pt x="388" y="13"/>
                  </a:lnTo>
                  <a:lnTo>
                    <a:pt x="394" y="16"/>
                  </a:lnTo>
                  <a:lnTo>
                    <a:pt x="398" y="20"/>
                  </a:lnTo>
                  <a:lnTo>
                    <a:pt x="399" y="23"/>
                  </a:lnTo>
                  <a:lnTo>
                    <a:pt x="198" y="23"/>
                  </a:lnTo>
                  <a:lnTo>
                    <a:pt x="230" y="117"/>
                  </a:lnTo>
                  <a:lnTo>
                    <a:pt x="233" y="115"/>
                  </a:lnTo>
                  <a:lnTo>
                    <a:pt x="237" y="114"/>
                  </a:lnTo>
                  <a:lnTo>
                    <a:pt x="241" y="112"/>
                  </a:lnTo>
                  <a:lnTo>
                    <a:pt x="246" y="110"/>
                  </a:lnTo>
                  <a:lnTo>
                    <a:pt x="250" y="108"/>
                  </a:lnTo>
                  <a:lnTo>
                    <a:pt x="254" y="106"/>
                  </a:lnTo>
                  <a:lnTo>
                    <a:pt x="259" y="104"/>
                  </a:lnTo>
                  <a:lnTo>
                    <a:pt x="265" y="102"/>
                  </a:lnTo>
                  <a:lnTo>
                    <a:pt x="270" y="100"/>
                  </a:lnTo>
                  <a:lnTo>
                    <a:pt x="275" y="98"/>
                  </a:lnTo>
                  <a:lnTo>
                    <a:pt x="281" y="96"/>
                  </a:lnTo>
                  <a:lnTo>
                    <a:pt x="287" y="93"/>
                  </a:lnTo>
                  <a:lnTo>
                    <a:pt x="293" y="91"/>
                  </a:lnTo>
                  <a:lnTo>
                    <a:pt x="299" y="89"/>
                  </a:lnTo>
                  <a:lnTo>
                    <a:pt x="305" y="87"/>
                  </a:lnTo>
                  <a:lnTo>
                    <a:pt x="312" y="84"/>
                  </a:lnTo>
                  <a:lnTo>
                    <a:pt x="318" y="82"/>
                  </a:lnTo>
                  <a:lnTo>
                    <a:pt x="324" y="80"/>
                  </a:lnTo>
                  <a:lnTo>
                    <a:pt x="330" y="78"/>
                  </a:lnTo>
                  <a:lnTo>
                    <a:pt x="336" y="76"/>
                  </a:lnTo>
                  <a:lnTo>
                    <a:pt x="342" y="74"/>
                  </a:lnTo>
                  <a:lnTo>
                    <a:pt x="349" y="73"/>
                  </a:lnTo>
                  <a:lnTo>
                    <a:pt x="355" y="71"/>
                  </a:lnTo>
                  <a:lnTo>
                    <a:pt x="361" y="69"/>
                  </a:lnTo>
                  <a:lnTo>
                    <a:pt x="367" y="68"/>
                  </a:lnTo>
                  <a:lnTo>
                    <a:pt x="373" y="66"/>
                  </a:lnTo>
                  <a:lnTo>
                    <a:pt x="379" y="65"/>
                  </a:lnTo>
                  <a:lnTo>
                    <a:pt x="385" y="64"/>
                  </a:lnTo>
                  <a:lnTo>
                    <a:pt x="391" y="64"/>
                  </a:lnTo>
                  <a:lnTo>
                    <a:pt x="396" y="63"/>
                  </a:lnTo>
                  <a:lnTo>
                    <a:pt x="401" y="62"/>
                  </a:lnTo>
                  <a:lnTo>
                    <a:pt x="406" y="62"/>
                  </a:lnTo>
                  <a:lnTo>
                    <a:pt x="414" y="62"/>
                  </a:lnTo>
                  <a:lnTo>
                    <a:pt x="420" y="62"/>
                  </a:lnTo>
                  <a:lnTo>
                    <a:pt x="426" y="63"/>
                  </a:lnTo>
                  <a:lnTo>
                    <a:pt x="430" y="64"/>
                  </a:lnTo>
                  <a:lnTo>
                    <a:pt x="433" y="65"/>
                  </a:lnTo>
                  <a:lnTo>
                    <a:pt x="434" y="66"/>
                  </a:lnTo>
                  <a:lnTo>
                    <a:pt x="434" y="67"/>
                  </a:lnTo>
                  <a:lnTo>
                    <a:pt x="433" y="68"/>
                  </a:lnTo>
                  <a:lnTo>
                    <a:pt x="431" y="68"/>
                  </a:lnTo>
                  <a:lnTo>
                    <a:pt x="430" y="69"/>
                  </a:lnTo>
                  <a:lnTo>
                    <a:pt x="428" y="69"/>
                  </a:lnTo>
                  <a:lnTo>
                    <a:pt x="426" y="70"/>
                  </a:lnTo>
                  <a:lnTo>
                    <a:pt x="423" y="70"/>
                  </a:lnTo>
                  <a:lnTo>
                    <a:pt x="421" y="71"/>
                  </a:lnTo>
                  <a:lnTo>
                    <a:pt x="418" y="71"/>
                  </a:lnTo>
                  <a:lnTo>
                    <a:pt x="414" y="72"/>
                  </a:lnTo>
                  <a:lnTo>
                    <a:pt x="411" y="73"/>
                  </a:lnTo>
                  <a:lnTo>
                    <a:pt x="408" y="73"/>
                  </a:lnTo>
                  <a:lnTo>
                    <a:pt x="405" y="74"/>
                  </a:lnTo>
                  <a:lnTo>
                    <a:pt x="401" y="75"/>
                  </a:lnTo>
                  <a:lnTo>
                    <a:pt x="398" y="75"/>
                  </a:lnTo>
                  <a:lnTo>
                    <a:pt x="396" y="76"/>
                  </a:lnTo>
                  <a:lnTo>
                    <a:pt x="392" y="77"/>
                  </a:lnTo>
                  <a:lnTo>
                    <a:pt x="387" y="78"/>
                  </a:lnTo>
                  <a:lnTo>
                    <a:pt x="382" y="79"/>
                  </a:lnTo>
                  <a:lnTo>
                    <a:pt x="378" y="80"/>
                  </a:lnTo>
                  <a:lnTo>
                    <a:pt x="374" y="81"/>
                  </a:lnTo>
                  <a:lnTo>
                    <a:pt x="370" y="82"/>
                  </a:lnTo>
                  <a:lnTo>
                    <a:pt x="367" y="83"/>
                  </a:lnTo>
                  <a:lnTo>
                    <a:pt x="364" y="84"/>
                  </a:lnTo>
                  <a:lnTo>
                    <a:pt x="361" y="85"/>
                  </a:lnTo>
                  <a:lnTo>
                    <a:pt x="358" y="86"/>
                  </a:lnTo>
                  <a:lnTo>
                    <a:pt x="355" y="87"/>
                  </a:lnTo>
                  <a:lnTo>
                    <a:pt x="351" y="88"/>
                  </a:lnTo>
                  <a:lnTo>
                    <a:pt x="348" y="89"/>
                  </a:lnTo>
                  <a:lnTo>
                    <a:pt x="344" y="90"/>
                  </a:lnTo>
                  <a:lnTo>
                    <a:pt x="339" y="92"/>
                  </a:lnTo>
                  <a:lnTo>
                    <a:pt x="334" y="93"/>
                  </a:lnTo>
                  <a:lnTo>
                    <a:pt x="329" y="95"/>
                  </a:lnTo>
                  <a:lnTo>
                    <a:pt x="323" y="98"/>
                  </a:lnTo>
                  <a:lnTo>
                    <a:pt x="317" y="100"/>
                  </a:lnTo>
                  <a:lnTo>
                    <a:pt x="310" y="103"/>
                  </a:lnTo>
                  <a:lnTo>
                    <a:pt x="304" y="104"/>
                  </a:lnTo>
                  <a:lnTo>
                    <a:pt x="297" y="107"/>
                  </a:lnTo>
                  <a:lnTo>
                    <a:pt x="291" y="109"/>
                  </a:lnTo>
                  <a:lnTo>
                    <a:pt x="285" y="112"/>
                  </a:lnTo>
                  <a:lnTo>
                    <a:pt x="278" y="115"/>
                  </a:lnTo>
                  <a:lnTo>
                    <a:pt x="272" y="118"/>
                  </a:lnTo>
                  <a:lnTo>
                    <a:pt x="265" y="121"/>
                  </a:lnTo>
                  <a:lnTo>
                    <a:pt x="258" y="124"/>
                  </a:lnTo>
                  <a:lnTo>
                    <a:pt x="252" y="127"/>
                  </a:lnTo>
                  <a:lnTo>
                    <a:pt x="245" y="131"/>
                  </a:lnTo>
                  <a:lnTo>
                    <a:pt x="238" y="134"/>
                  </a:lnTo>
                  <a:lnTo>
                    <a:pt x="230" y="138"/>
                  </a:lnTo>
                  <a:lnTo>
                    <a:pt x="222" y="141"/>
                  </a:lnTo>
                </a:path>
              </a:pathLst>
            </a:custGeom>
            <a:solidFill>
              <a:srgbClr val="004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grpSp>
      <p:sp>
        <p:nvSpPr>
          <p:cNvPr id="3115" name="Rectangle 43"/>
          <p:cNvSpPr>
            <a:spLocks noGrp="1" noChangeArrowheads="1"/>
          </p:cNvSpPr>
          <p:nvPr>
            <p:ph type="ctrTitle"/>
          </p:nvPr>
        </p:nvSpPr>
        <p:spPr>
          <a:xfrm>
            <a:off x="438150" y="2133600"/>
            <a:ext cx="8305800" cy="1295400"/>
          </a:xfrm>
          <a:effectLst>
            <a:outerShdw dist="17961" dir="2700000" algn="ctr" rotWithShape="0">
              <a:schemeClr val="tx1"/>
            </a:outerShdw>
          </a:effectLst>
        </p:spPr>
        <p:txBody>
          <a:bodyPr anchor="b"/>
          <a:lstStyle>
            <a:lvl1pPr algn="ctr">
              <a:lnSpc>
                <a:spcPct val="90000"/>
              </a:lnSpc>
              <a:defRPr sz="4800">
                <a:solidFill>
                  <a:srgbClr val="0033CC"/>
                </a:solidFill>
              </a:defRPr>
            </a:lvl1pPr>
          </a:lstStyle>
          <a:p>
            <a:pPr lvl="0"/>
            <a:r>
              <a:rPr lang="en-US" noProof="0"/>
              <a:t>Click to Edit Master title</a:t>
            </a:r>
          </a:p>
        </p:txBody>
      </p:sp>
      <p:sp>
        <p:nvSpPr>
          <p:cNvPr id="3116" name="Rectangle 44"/>
          <p:cNvSpPr>
            <a:spLocks noGrp="1" noChangeArrowheads="1"/>
          </p:cNvSpPr>
          <p:nvPr>
            <p:ph type="subTitle" idx="1"/>
          </p:nvPr>
        </p:nvSpPr>
        <p:spPr>
          <a:xfrm>
            <a:off x="1390650" y="3733800"/>
            <a:ext cx="6400800" cy="1752600"/>
          </a:xfrm>
        </p:spPr>
        <p:txBody>
          <a:bodyPr/>
          <a:lstStyle>
            <a:lvl1pPr marL="0" indent="0" algn="ctr">
              <a:lnSpc>
                <a:spcPct val="90000"/>
              </a:lnSpc>
              <a:spcBef>
                <a:spcPct val="0"/>
              </a:spcBef>
              <a:buFont typeface="Wingdings" pitchFamily="2" charset="2"/>
              <a:buNone/>
              <a:defRPr sz="3600"/>
            </a:lvl1pPr>
          </a:lstStyle>
          <a:p>
            <a:pPr lvl="0"/>
            <a:r>
              <a:rPr lang="en-US" noProof="0"/>
              <a:t>Click to edit Master subtitle</a:t>
            </a:r>
          </a:p>
        </p:txBody>
      </p:sp>
    </p:spTree>
    <p:extLst>
      <p:ext uri="{BB962C8B-B14F-4D97-AF65-F5344CB8AC3E}">
        <p14:creationId xmlns:p14="http://schemas.microsoft.com/office/powerpoint/2010/main" val="3955241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3633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2313" y="304800"/>
            <a:ext cx="2071687" cy="61706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57250" y="304800"/>
            <a:ext cx="6062663" cy="6170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0873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4080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86013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57250" y="1447800"/>
            <a:ext cx="3808413" cy="5027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8063" y="1447800"/>
            <a:ext cx="3808412" cy="50276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10673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3530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00028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33225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53613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523070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8"/>
          <p:cNvGrpSpPr>
            <a:grpSpLocks/>
          </p:cNvGrpSpPr>
          <p:nvPr/>
        </p:nvGrpSpPr>
        <p:grpSpPr bwMode="auto">
          <a:xfrm>
            <a:off x="-4763" y="0"/>
            <a:ext cx="9150351" cy="1004888"/>
            <a:chOff x="-3" y="0"/>
            <a:chExt cx="5764" cy="633"/>
          </a:xfrm>
        </p:grpSpPr>
        <p:sp>
          <p:nvSpPr>
            <p:cNvPr id="1067" name="Rectangle 9"/>
            <p:cNvSpPr>
              <a:spLocks noChangeArrowheads="1"/>
            </p:cNvSpPr>
            <p:nvPr userDrawn="1"/>
          </p:nvSpPr>
          <p:spPr bwMode="auto">
            <a:xfrm>
              <a:off x="0" y="0"/>
              <a:ext cx="5760" cy="633"/>
            </a:xfrm>
            <a:prstGeom prst="rect">
              <a:avLst/>
            </a:prstGeom>
            <a:solidFill>
              <a:srgbClr val="60A1D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fontAlgn="base" hangingPunct="0">
                <a:spcBef>
                  <a:spcPct val="0"/>
                </a:spcBef>
                <a:spcAft>
                  <a:spcPct val="0"/>
                </a:spcAft>
              </a:pPr>
              <a:endParaRPr lang="en-US" sz="2400" dirty="0">
                <a:solidFill>
                  <a:srgbClr val="000000"/>
                </a:solidFill>
              </a:endParaRPr>
            </a:p>
          </p:txBody>
        </p:sp>
        <p:sp>
          <p:nvSpPr>
            <p:cNvPr id="1068" name="Line 10"/>
            <p:cNvSpPr>
              <a:spLocks noChangeShapeType="1"/>
            </p:cNvSpPr>
            <p:nvPr userDrawn="1"/>
          </p:nvSpPr>
          <p:spPr bwMode="auto">
            <a:xfrm>
              <a:off x="-3" y="633"/>
              <a:ext cx="5764" cy="0"/>
            </a:xfrm>
            <a:prstGeom prst="line">
              <a:avLst/>
            </a:prstGeom>
            <a:noFill/>
            <a:ln w="762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grpSp>
      <p:sp>
        <p:nvSpPr>
          <p:cNvPr id="1027" name="Rectangle 46"/>
          <p:cNvSpPr>
            <a:spLocks noGrp="1" noChangeArrowheads="1"/>
          </p:cNvSpPr>
          <p:nvPr>
            <p:ph type="title"/>
          </p:nvPr>
        </p:nvSpPr>
        <p:spPr bwMode="auto">
          <a:xfrm>
            <a:off x="1066800" y="304800"/>
            <a:ext cx="8077200" cy="51911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47"/>
          <p:cNvSpPr>
            <a:spLocks noGrp="1" noChangeArrowheads="1"/>
          </p:cNvSpPr>
          <p:nvPr>
            <p:ph type="body" idx="1"/>
          </p:nvPr>
        </p:nvSpPr>
        <p:spPr bwMode="auto">
          <a:xfrm>
            <a:off x="857250" y="1447800"/>
            <a:ext cx="7769225" cy="5027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1029" name="Group 50"/>
          <p:cNvGrpSpPr>
            <a:grpSpLocks noChangeAspect="1"/>
          </p:cNvGrpSpPr>
          <p:nvPr/>
        </p:nvGrpSpPr>
        <p:grpSpPr bwMode="auto">
          <a:xfrm>
            <a:off x="325438" y="238125"/>
            <a:ext cx="638175" cy="395288"/>
            <a:chOff x="409" y="78"/>
            <a:chExt cx="557" cy="344"/>
          </a:xfrm>
        </p:grpSpPr>
        <p:sp>
          <p:nvSpPr>
            <p:cNvPr id="1063" name="Freeform 51"/>
            <p:cNvSpPr>
              <a:spLocks noChangeAspect="1"/>
            </p:cNvSpPr>
            <p:nvPr userDrawn="1"/>
          </p:nvSpPr>
          <p:spPr bwMode="auto">
            <a:xfrm>
              <a:off x="409" y="78"/>
              <a:ext cx="557" cy="344"/>
            </a:xfrm>
            <a:custGeom>
              <a:avLst/>
              <a:gdLst>
                <a:gd name="T0" fmla="*/ 483 w 557"/>
                <a:gd name="T1" fmla="*/ 343 h 344"/>
                <a:gd name="T2" fmla="*/ 556 w 557"/>
                <a:gd name="T3" fmla="*/ 0 h 344"/>
                <a:gd name="T4" fmla="*/ 73 w 557"/>
                <a:gd name="T5" fmla="*/ 0 h 344"/>
                <a:gd name="T6" fmla="*/ 0 w 557"/>
                <a:gd name="T7" fmla="*/ 343 h 344"/>
                <a:gd name="T8" fmla="*/ 483 w 557"/>
                <a:gd name="T9" fmla="*/ 343 h 3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57" h="344">
                  <a:moveTo>
                    <a:pt x="483" y="343"/>
                  </a:moveTo>
                  <a:lnTo>
                    <a:pt x="556" y="0"/>
                  </a:lnTo>
                  <a:lnTo>
                    <a:pt x="73" y="0"/>
                  </a:lnTo>
                  <a:lnTo>
                    <a:pt x="0" y="343"/>
                  </a:lnTo>
                  <a:lnTo>
                    <a:pt x="483" y="343"/>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64" name="Freeform 52"/>
            <p:cNvSpPr>
              <a:spLocks noChangeAspect="1"/>
            </p:cNvSpPr>
            <p:nvPr userDrawn="1"/>
          </p:nvSpPr>
          <p:spPr bwMode="auto">
            <a:xfrm>
              <a:off x="452" y="86"/>
              <a:ext cx="503" cy="327"/>
            </a:xfrm>
            <a:custGeom>
              <a:avLst/>
              <a:gdLst>
                <a:gd name="T0" fmla="*/ 329 w 503"/>
                <a:gd name="T1" fmla="*/ 62 h 327"/>
                <a:gd name="T2" fmla="*/ 346 w 503"/>
                <a:gd name="T3" fmla="*/ 67 h 327"/>
                <a:gd name="T4" fmla="*/ 358 w 503"/>
                <a:gd name="T5" fmla="*/ 72 h 327"/>
                <a:gd name="T6" fmla="*/ 367 w 503"/>
                <a:gd name="T7" fmla="*/ 77 h 327"/>
                <a:gd name="T8" fmla="*/ 373 w 503"/>
                <a:gd name="T9" fmla="*/ 81 h 327"/>
                <a:gd name="T10" fmla="*/ 376 w 503"/>
                <a:gd name="T11" fmla="*/ 83 h 327"/>
                <a:gd name="T12" fmla="*/ 377 w 503"/>
                <a:gd name="T13" fmla="*/ 85 h 327"/>
                <a:gd name="T14" fmla="*/ 377 w 503"/>
                <a:gd name="T15" fmla="*/ 87 h 327"/>
                <a:gd name="T16" fmla="*/ 390 w 503"/>
                <a:gd name="T17" fmla="*/ 87 h 327"/>
                <a:gd name="T18" fmla="*/ 401 w 503"/>
                <a:gd name="T19" fmla="*/ 87 h 327"/>
                <a:gd name="T20" fmla="*/ 409 w 503"/>
                <a:gd name="T21" fmla="*/ 87 h 327"/>
                <a:gd name="T22" fmla="*/ 416 w 503"/>
                <a:gd name="T23" fmla="*/ 88 h 327"/>
                <a:gd name="T24" fmla="*/ 421 w 503"/>
                <a:gd name="T25" fmla="*/ 88 h 327"/>
                <a:gd name="T26" fmla="*/ 426 w 503"/>
                <a:gd name="T27" fmla="*/ 90 h 327"/>
                <a:gd name="T28" fmla="*/ 429 w 503"/>
                <a:gd name="T29" fmla="*/ 91 h 327"/>
                <a:gd name="T30" fmla="*/ 432 w 503"/>
                <a:gd name="T31" fmla="*/ 93 h 327"/>
                <a:gd name="T32" fmla="*/ 437 w 503"/>
                <a:gd name="T33" fmla="*/ 102 h 327"/>
                <a:gd name="T34" fmla="*/ 439 w 503"/>
                <a:gd name="T35" fmla="*/ 113 h 327"/>
                <a:gd name="T36" fmla="*/ 437 w 503"/>
                <a:gd name="T37" fmla="*/ 125 h 327"/>
                <a:gd name="T38" fmla="*/ 432 w 503"/>
                <a:gd name="T39" fmla="*/ 136 h 327"/>
                <a:gd name="T40" fmla="*/ 427 w 503"/>
                <a:gd name="T41" fmla="*/ 146 h 327"/>
                <a:gd name="T42" fmla="*/ 422 w 503"/>
                <a:gd name="T43" fmla="*/ 154 h 327"/>
                <a:gd name="T44" fmla="*/ 418 w 503"/>
                <a:gd name="T45" fmla="*/ 160 h 327"/>
                <a:gd name="T46" fmla="*/ 415 w 503"/>
                <a:gd name="T47" fmla="*/ 163 h 327"/>
                <a:gd name="T48" fmla="*/ 405 w 503"/>
                <a:gd name="T49" fmla="*/ 167 h 327"/>
                <a:gd name="T50" fmla="*/ 387 w 503"/>
                <a:gd name="T51" fmla="*/ 174 h 327"/>
                <a:gd name="T52" fmla="*/ 364 w 503"/>
                <a:gd name="T53" fmla="*/ 184 h 327"/>
                <a:gd name="T54" fmla="*/ 334 w 503"/>
                <a:gd name="T55" fmla="*/ 195 h 327"/>
                <a:gd name="T56" fmla="*/ 300 w 503"/>
                <a:gd name="T57" fmla="*/ 209 h 327"/>
                <a:gd name="T58" fmla="*/ 264 w 503"/>
                <a:gd name="T59" fmla="*/ 223 h 327"/>
                <a:gd name="T60" fmla="*/ 226 w 503"/>
                <a:gd name="T61" fmla="*/ 238 h 327"/>
                <a:gd name="T62" fmla="*/ 187 w 503"/>
                <a:gd name="T63" fmla="*/ 253 h 327"/>
                <a:gd name="T64" fmla="*/ 149 w 503"/>
                <a:gd name="T65" fmla="*/ 268 h 327"/>
                <a:gd name="T66" fmla="*/ 113 w 503"/>
                <a:gd name="T67" fmla="*/ 282 h 327"/>
                <a:gd name="T68" fmla="*/ 79 w 503"/>
                <a:gd name="T69" fmla="*/ 295 h 327"/>
                <a:gd name="T70" fmla="*/ 50 w 503"/>
                <a:gd name="T71" fmla="*/ 306 h 327"/>
                <a:gd name="T72" fmla="*/ 27 w 503"/>
                <a:gd name="T73" fmla="*/ 315 h 327"/>
                <a:gd name="T74" fmla="*/ 10 w 503"/>
                <a:gd name="T75" fmla="*/ 322 h 327"/>
                <a:gd name="T76" fmla="*/ 1 w 503"/>
                <a:gd name="T77" fmla="*/ 326 h 327"/>
                <a:gd name="T78" fmla="*/ 433 w 503"/>
                <a:gd name="T79" fmla="*/ 326 h 327"/>
                <a:gd name="T80" fmla="*/ 38 w 503"/>
                <a:gd name="T81" fmla="*/ 0 h 327"/>
                <a:gd name="T82" fmla="*/ 41 w 503"/>
                <a:gd name="T83" fmla="*/ 1 h 327"/>
                <a:gd name="T84" fmla="*/ 49 w 503"/>
                <a:gd name="T85" fmla="*/ 3 h 327"/>
                <a:gd name="T86" fmla="*/ 62 w 503"/>
                <a:gd name="T87" fmla="*/ 6 h 327"/>
                <a:gd name="T88" fmla="*/ 80 w 503"/>
                <a:gd name="T89" fmla="*/ 10 h 327"/>
                <a:gd name="T90" fmla="*/ 101 w 503"/>
                <a:gd name="T91" fmla="*/ 14 h 327"/>
                <a:gd name="T92" fmla="*/ 125 w 503"/>
                <a:gd name="T93" fmla="*/ 19 h 327"/>
                <a:gd name="T94" fmla="*/ 149 w 503"/>
                <a:gd name="T95" fmla="*/ 24 h 327"/>
                <a:gd name="T96" fmla="*/ 176 w 503"/>
                <a:gd name="T97" fmla="*/ 29 h 327"/>
                <a:gd name="T98" fmla="*/ 202 w 503"/>
                <a:gd name="T99" fmla="*/ 34 h 327"/>
                <a:gd name="T100" fmla="*/ 226 w 503"/>
                <a:gd name="T101" fmla="*/ 40 h 327"/>
                <a:gd name="T102" fmla="*/ 250 w 503"/>
                <a:gd name="T103" fmla="*/ 45 h 327"/>
                <a:gd name="T104" fmla="*/ 272 w 503"/>
                <a:gd name="T105" fmla="*/ 50 h 327"/>
                <a:gd name="T106" fmla="*/ 291 w 503"/>
                <a:gd name="T107" fmla="*/ 53 h 327"/>
                <a:gd name="T108" fmla="*/ 304 w 503"/>
                <a:gd name="T109" fmla="*/ 57 h 327"/>
                <a:gd name="T110" fmla="*/ 314 w 503"/>
                <a:gd name="T111" fmla="*/ 59 h 327"/>
                <a:gd name="T112" fmla="*/ 318 w 503"/>
                <a:gd name="T113" fmla="*/ 60 h 327"/>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503" h="327">
                  <a:moveTo>
                    <a:pt x="318" y="60"/>
                  </a:moveTo>
                  <a:lnTo>
                    <a:pt x="329" y="62"/>
                  </a:lnTo>
                  <a:lnTo>
                    <a:pt x="338" y="65"/>
                  </a:lnTo>
                  <a:lnTo>
                    <a:pt x="346" y="67"/>
                  </a:lnTo>
                  <a:lnTo>
                    <a:pt x="352" y="70"/>
                  </a:lnTo>
                  <a:lnTo>
                    <a:pt x="358" y="72"/>
                  </a:lnTo>
                  <a:lnTo>
                    <a:pt x="363" y="75"/>
                  </a:lnTo>
                  <a:lnTo>
                    <a:pt x="367" y="77"/>
                  </a:lnTo>
                  <a:lnTo>
                    <a:pt x="370" y="79"/>
                  </a:lnTo>
                  <a:lnTo>
                    <a:pt x="373" y="81"/>
                  </a:lnTo>
                  <a:lnTo>
                    <a:pt x="375" y="82"/>
                  </a:lnTo>
                  <a:lnTo>
                    <a:pt x="376" y="83"/>
                  </a:lnTo>
                  <a:lnTo>
                    <a:pt x="377" y="84"/>
                  </a:lnTo>
                  <a:lnTo>
                    <a:pt x="377" y="85"/>
                  </a:lnTo>
                  <a:lnTo>
                    <a:pt x="377" y="86"/>
                  </a:lnTo>
                  <a:lnTo>
                    <a:pt x="377" y="87"/>
                  </a:lnTo>
                  <a:lnTo>
                    <a:pt x="384" y="87"/>
                  </a:lnTo>
                  <a:lnTo>
                    <a:pt x="390" y="87"/>
                  </a:lnTo>
                  <a:lnTo>
                    <a:pt x="396" y="87"/>
                  </a:lnTo>
                  <a:lnTo>
                    <a:pt x="401" y="87"/>
                  </a:lnTo>
                  <a:lnTo>
                    <a:pt x="405" y="87"/>
                  </a:lnTo>
                  <a:lnTo>
                    <a:pt x="409" y="87"/>
                  </a:lnTo>
                  <a:lnTo>
                    <a:pt x="413" y="87"/>
                  </a:lnTo>
                  <a:lnTo>
                    <a:pt x="416" y="88"/>
                  </a:lnTo>
                  <a:lnTo>
                    <a:pt x="419" y="88"/>
                  </a:lnTo>
                  <a:lnTo>
                    <a:pt x="421" y="88"/>
                  </a:lnTo>
                  <a:lnTo>
                    <a:pt x="424" y="89"/>
                  </a:lnTo>
                  <a:lnTo>
                    <a:pt x="426" y="90"/>
                  </a:lnTo>
                  <a:lnTo>
                    <a:pt x="427" y="90"/>
                  </a:lnTo>
                  <a:lnTo>
                    <a:pt x="429" y="91"/>
                  </a:lnTo>
                  <a:lnTo>
                    <a:pt x="430" y="92"/>
                  </a:lnTo>
                  <a:lnTo>
                    <a:pt x="432" y="93"/>
                  </a:lnTo>
                  <a:lnTo>
                    <a:pt x="435" y="97"/>
                  </a:lnTo>
                  <a:lnTo>
                    <a:pt x="437" y="102"/>
                  </a:lnTo>
                  <a:lnTo>
                    <a:pt x="438" y="107"/>
                  </a:lnTo>
                  <a:lnTo>
                    <a:pt x="439" y="113"/>
                  </a:lnTo>
                  <a:lnTo>
                    <a:pt x="438" y="119"/>
                  </a:lnTo>
                  <a:lnTo>
                    <a:pt x="437" y="125"/>
                  </a:lnTo>
                  <a:lnTo>
                    <a:pt x="435" y="130"/>
                  </a:lnTo>
                  <a:lnTo>
                    <a:pt x="432" y="136"/>
                  </a:lnTo>
                  <a:lnTo>
                    <a:pt x="430" y="140"/>
                  </a:lnTo>
                  <a:lnTo>
                    <a:pt x="427" y="146"/>
                  </a:lnTo>
                  <a:lnTo>
                    <a:pt x="424" y="150"/>
                  </a:lnTo>
                  <a:lnTo>
                    <a:pt x="422" y="154"/>
                  </a:lnTo>
                  <a:lnTo>
                    <a:pt x="420" y="158"/>
                  </a:lnTo>
                  <a:lnTo>
                    <a:pt x="418" y="160"/>
                  </a:lnTo>
                  <a:lnTo>
                    <a:pt x="417" y="162"/>
                  </a:lnTo>
                  <a:lnTo>
                    <a:pt x="415" y="163"/>
                  </a:lnTo>
                  <a:lnTo>
                    <a:pt x="411" y="165"/>
                  </a:lnTo>
                  <a:lnTo>
                    <a:pt x="405" y="167"/>
                  </a:lnTo>
                  <a:lnTo>
                    <a:pt x="397" y="171"/>
                  </a:lnTo>
                  <a:lnTo>
                    <a:pt x="387" y="174"/>
                  </a:lnTo>
                  <a:lnTo>
                    <a:pt x="377" y="179"/>
                  </a:lnTo>
                  <a:lnTo>
                    <a:pt x="364" y="184"/>
                  </a:lnTo>
                  <a:lnTo>
                    <a:pt x="350" y="190"/>
                  </a:lnTo>
                  <a:lnTo>
                    <a:pt x="334" y="195"/>
                  </a:lnTo>
                  <a:lnTo>
                    <a:pt x="318" y="202"/>
                  </a:lnTo>
                  <a:lnTo>
                    <a:pt x="300" y="209"/>
                  </a:lnTo>
                  <a:lnTo>
                    <a:pt x="283" y="216"/>
                  </a:lnTo>
                  <a:lnTo>
                    <a:pt x="264" y="223"/>
                  </a:lnTo>
                  <a:lnTo>
                    <a:pt x="245" y="231"/>
                  </a:lnTo>
                  <a:lnTo>
                    <a:pt x="226" y="238"/>
                  </a:lnTo>
                  <a:lnTo>
                    <a:pt x="207" y="245"/>
                  </a:lnTo>
                  <a:lnTo>
                    <a:pt x="187" y="253"/>
                  </a:lnTo>
                  <a:lnTo>
                    <a:pt x="168" y="260"/>
                  </a:lnTo>
                  <a:lnTo>
                    <a:pt x="149" y="268"/>
                  </a:lnTo>
                  <a:lnTo>
                    <a:pt x="130" y="275"/>
                  </a:lnTo>
                  <a:lnTo>
                    <a:pt x="113" y="282"/>
                  </a:lnTo>
                  <a:lnTo>
                    <a:pt x="96" y="289"/>
                  </a:lnTo>
                  <a:lnTo>
                    <a:pt x="79" y="295"/>
                  </a:lnTo>
                  <a:lnTo>
                    <a:pt x="64" y="300"/>
                  </a:lnTo>
                  <a:lnTo>
                    <a:pt x="50" y="306"/>
                  </a:lnTo>
                  <a:lnTo>
                    <a:pt x="38" y="311"/>
                  </a:lnTo>
                  <a:lnTo>
                    <a:pt x="27" y="315"/>
                  </a:lnTo>
                  <a:lnTo>
                    <a:pt x="18" y="319"/>
                  </a:lnTo>
                  <a:lnTo>
                    <a:pt x="10" y="322"/>
                  </a:lnTo>
                  <a:lnTo>
                    <a:pt x="4" y="324"/>
                  </a:lnTo>
                  <a:lnTo>
                    <a:pt x="1" y="326"/>
                  </a:lnTo>
                  <a:lnTo>
                    <a:pt x="0" y="326"/>
                  </a:lnTo>
                  <a:lnTo>
                    <a:pt x="433" y="326"/>
                  </a:lnTo>
                  <a:lnTo>
                    <a:pt x="502" y="0"/>
                  </a:lnTo>
                  <a:lnTo>
                    <a:pt x="38" y="0"/>
                  </a:lnTo>
                  <a:lnTo>
                    <a:pt x="39" y="1"/>
                  </a:lnTo>
                  <a:lnTo>
                    <a:pt x="41" y="1"/>
                  </a:lnTo>
                  <a:lnTo>
                    <a:pt x="43" y="2"/>
                  </a:lnTo>
                  <a:lnTo>
                    <a:pt x="49" y="3"/>
                  </a:lnTo>
                  <a:lnTo>
                    <a:pt x="55" y="4"/>
                  </a:lnTo>
                  <a:lnTo>
                    <a:pt x="62" y="6"/>
                  </a:lnTo>
                  <a:lnTo>
                    <a:pt x="71" y="8"/>
                  </a:lnTo>
                  <a:lnTo>
                    <a:pt x="80" y="10"/>
                  </a:lnTo>
                  <a:lnTo>
                    <a:pt x="91" y="12"/>
                  </a:lnTo>
                  <a:lnTo>
                    <a:pt x="101" y="14"/>
                  </a:lnTo>
                  <a:lnTo>
                    <a:pt x="113" y="17"/>
                  </a:lnTo>
                  <a:lnTo>
                    <a:pt x="125" y="19"/>
                  </a:lnTo>
                  <a:lnTo>
                    <a:pt x="137" y="22"/>
                  </a:lnTo>
                  <a:lnTo>
                    <a:pt x="149" y="24"/>
                  </a:lnTo>
                  <a:lnTo>
                    <a:pt x="162" y="27"/>
                  </a:lnTo>
                  <a:lnTo>
                    <a:pt x="176" y="29"/>
                  </a:lnTo>
                  <a:lnTo>
                    <a:pt x="189" y="32"/>
                  </a:lnTo>
                  <a:lnTo>
                    <a:pt x="202" y="34"/>
                  </a:lnTo>
                  <a:lnTo>
                    <a:pt x="214" y="37"/>
                  </a:lnTo>
                  <a:lnTo>
                    <a:pt x="226" y="40"/>
                  </a:lnTo>
                  <a:lnTo>
                    <a:pt x="239" y="43"/>
                  </a:lnTo>
                  <a:lnTo>
                    <a:pt x="250" y="45"/>
                  </a:lnTo>
                  <a:lnTo>
                    <a:pt x="262" y="47"/>
                  </a:lnTo>
                  <a:lnTo>
                    <a:pt x="272" y="50"/>
                  </a:lnTo>
                  <a:lnTo>
                    <a:pt x="282" y="52"/>
                  </a:lnTo>
                  <a:lnTo>
                    <a:pt x="291" y="53"/>
                  </a:lnTo>
                  <a:lnTo>
                    <a:pt x="297" y="55"/>
                  </a:lnTo>
                  <a:lnTo>
                    <a:pt x="304" y="57"/>
                  </a:lnTo>
                  <a:lnTo>
                    <a:pt x="310" y="58"/>
                  </a:lnTo>
                  <a:lnTo>
                    <a:pt x="314" y="59"/>
                  </a:lnTo>
                  <a:lnTo>
                    <a:pt x="317" y="59"/>
                  </a:lnTo>
                  <a:lnTo>
                    <a:pt x="318" y="60"/>
                  </a:lnTo>
                </a:path>
              </a:pathLst>
            </a:custGeom>
            <a:solidFill>
              <a:srgbClr val="004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65" name="Freeform 53"/>
            <p:cNvSpPr>
              <a:spLocks noChangeAspect="1"/>
            </p:cNvSpPr>
            <p:nvPr userDrawn="1"/>
          </p:nvSpPr>
          <p:spPr bwMode="auto">
            <a:xfrm>
              <a:off x="777" y="187"/>
              <a:ext cx="101" cy="48"/>
            </a:xfrm>
            <a:custGeom>
              <a:avLst/>
              <a:gdLst>
                <a:gd name="T0" fmla="*/ 35 w 101"/>
                <a:gd name="T1" fmla="*/ 8 h 48"/>
                <a:gd name="T2" fmla="*/ 28 w 101"/>
                <a:gd name="T3" fmla="*/ 11 h 48"/>
                <a:gd name="T4" fmla="*/ 20 w 101"/>
                <a:gd name="T5" fmla="*/ 12 h 48"/>
                <a:gd name="T6" fmla="*/ 12 w 101"/>
                <a:gd name="T7" fmla="*/ 13 h 48"/>
                <a:gd name="T8" fmla="*/ 8 w 101"/>
                <a:gd name="T9" fmla="*/ 13 h 48"/>
                <a:gd name="T10" fmla="*/ 4 w 101"/>
                <a:gd name="T11" fmla="*/ 14 h 48"/>
                <a:gd name="T12" fmla="*/ 2 w 101"/>
                <a:gd name="T13" fmla="*/ 14 h 48"/>
                <a:gd name="T14" fmla="*/ 1 w 101"/>
                <a:gd name="T15" fmla="*/ 15 h 48"/>
                <a:gd name="T16" fmla="*/ 1 w 101"/>
                <a:gd name="T17" fmla="*/ 16 h 48"/>
                <a:gd name="T18" fmla="*/ 3 w 101"/>
                <a:gd name="T19" fmla="*/ 17 h 48"/>
                <a:gd name="T20" fmla="*/ 7 w 101"/>
                <a:gd name="T21" fmla="*/ 17 h 48"/>
                <a:gd name="T22" fmla="*/ 9 w 101"/>
                <a:gd name="T23" fmla="*/ 17 h 48"/>
                <a:gd name="T24" fmla="*/ 14 w 101"/>
                <a:gd name="T25" fmla="*/ 17 h 48"/>
                <a:gd name="T26" fmla="*/ 22 w 101"/>
                <a:gd name="T27" fmla="*/ 17 h 48"/>
                <a:gd name="T28" fmla="*/ 32 w 101"/>
                <a:gd name="T29" fmla="*/ 16 h 48"/>
                <a:gd name="T30" fmla="*/ 43 w 101"/>
                <a:gd name="T31" fmla="*/ 16 h 48"/>
                <a:gd name="T32" fmla="*/ 55 w 101"/>
                <a:gd name="T33" fmla="*/ 15 h 48"/>
                <a:gd name="T34" fmla="*/ 66 w 101"/>
                <a:gd name="T35" fmla="*/ 15 h 48"/>
                <a:gd name="T36" fmla="*/ 76 w 101"/>
                <a:gd name="T37" fmla="*/ 15 h 48"/>
                <a:gd name="T38" fmla="*/ 84 w 101"/>
                <a:gd name="T39" fmla="*/ 15 h 48"/>
                <a:gd name="T40" fmla="*/ 90 w 101"/>
                <a:gd name="T41" fmla="*/ 17 h 48"/>
                <a:gd name="T42" fmla="*/ 91 w 101"/>
                <a:gd name="T43" fmla="*/ 22 h 48"/>
                <a:gd name="T44" fmla="*/ 88 w 101"/>
                <a:gd name="T45" fmla="*/ 31 h 48"/>
                <a:gd name="T46" fmla="*/ 84 w 101"/>
                <a:gd name="T47" fmla="*/ 41 h 48"/>
                <a:gd name="T48" fmla="*/ 82 w 101"/>
                <a:gd name="T49" fmla="*/ 47 h 48"/>
                <a:gd name="T50" fmla="*/ 85 w 101"/>
                <a:gd name="T51" fmla="*/ 46 h 48"/>
                <a:gd name="T52" fmla="*/ 88 w 101"/>
                <a:gd name="T53" fmla="*/ 43 h 48"/>
                <a:gd name="T54" fmla="*/ 92 w 101"/>
                <a:gd name="T55" fmla="*/ 35 h 48"/>
                <a:gd name="T56" fmla="*/ 96 w 101"/>
                <a:gd name="T57" fmla="*/ 26 h 48"/>
                <a:gd name="T58" fmla="*/ 100 w 101"/>
                <a:gd name="T59" fmla="*/ 18 h 48"/>
                <a:gd name="T60" fmla="*/ 100 w 101"/>
                <a:gd name="T61" fmla="*/ 11 h 48"/>
                <a:gd name="T62" fmla="*/ 97 w 101"/>
                <a:gd name="T63" fmla="*/ 4 h 48"/>
                <a:gd name="T64" fmla="*/ 91 w 101"/>
                <a:gd name="T65" fmla="*/ 1 h 48"/>
                <a:gd name="T66" fmla="*/ 81 w 101"/>
                <a:gd name="T67" fmla="*/ 0 h 48"/>
                <a:gd name="T68" fmla="*/ 48 w 101"/>
                <a:gd name="T69" fmla="*/ 0 h 48"/>
                <a:gd name="T70" fmla="*/ 46 w 101"/>
                <a:gd name="T71" fmla="*/ 1 h 48"/>
                <a:gd name="T72" fmla="*/ 44 w 101"/>
                <a:gd name="T73" fmla="*/ 2 h 48"/>
                <a:gd name="T74" fmla="*/ 43 w 101"/>
                <a:gd name="T75" fmla="*/ 4 h 48"/>
                <a:gd name="T76" fmla="*/ 42 w 101"/>
                <a:gd name="T77" fmla="*/ 5 h 48"/>
                <a:gd name="T78" fmla="*/ 40 w 101"/>
                <a:gd name="T79" fmla="*/ 6 h 48"/>
                <a:gd name="T80" fmla="*/ 38 w 101"/>
                <a:gd name="T81" fmla="*/ 7 h 48"/>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01" h="48">
                  <a:moveTo>
                    <a:pt x="38" y="7"/>
                  </a:moveTo>
                  <a:lnTo>
                    <a:pt x="35" y="8"/>
                  </a:lnTo>
                  <a:lnTo>
                    <a:pt x="32" y="9"/>
                  </a:lnTo>
                  <a:lnTo>
                    <a:pt x="28" y="11"/>
                  </a:lnTo>
                  <a:lnTo>
                    <a:pt x="24" y="11"/>
                  </a:lnTo>
                  <a:lnTo>
                    <a:pt x="20" y="12"/>
                  </a:lnTo>
                  <a:lnTo>
                    <a:pt x="15" y="12"/>
                  </a:lnTo>
                  <a:lnTo>
                    <a:pt x="12" y="13"/>
                  </a:lnTo>
                  <a:lnTo>
                    <a:pt x="9" y="13"/>
                  </a:lnTo>
                  <a:lnTo>
                    <a:pt x="8" y="13"/>
                  </a:lnTo>
                  <a:lnTo>
                    <a:pt x="6" y="14"/>
                  </a:lnTo>
                  <a:lnTo>
                    <a:pt x="4" y="14"/>
                  </a:lnTo>
                  <a:lnTo>
                    <a:pt x="3" y="14"/>
                  </a:lnTo>
                  <a:lnTo>
                    <a:pt x="2" y="14"/>
                  </a:lnTo>
                  <a:lnTo>
                    <a:pt x="1" y="14"/>
                  </a:lnTo>
                  <a:lnTo>
                    <a:pt x="1" y="15"/>
                  </a:lnTo>
                  <a:lnTo>
                    <a:pt x="0" y="15"/>
                  </a:lnTo>
                  <a:lnTo>
                    <a:pt x="1" y="16"/>
                  </a:lnTo>
                  <a:lnTo>
                    <a:pt x="2" y="17"/>
                  </a:lnTo>
                  <a:lnTo>
                    <a:pt x="3" y="17"/>
                  </a:lnTo>
                  <a:lnTo>
                    <a:pt x="5" y="17"/>
                  </a:lnTo>
                  <a:lnTo>
                    <a:pt x="7" y="17"/>
                  </a:lnTo>
                  <a:lnTo>
                    <a:pt x="8" y="17"/>
                  </a:lnTo>
                  <a:lnTo>
                    <a:pt x="9" y="17"/>
                  </a:lnTo>
                  <a:lnTo>
                    <a:pt x="11" y="17"/>
                  </a:lnTo>
                  <a:lnTo>
                    <a:pt x="14" y="17"/>
                  </a:lnTo>
                  <a:lnTo>
                    <a:pt x="18" y="17"/>
                  </a:lnTo>
                  <a:lnTo>
                    <a:pt x="22" y="17"/>
                  </a:lnTo>
                  <a:lnTo>
                    <a:pt x="26" y="17"/>
                  </a:lnTo>
                  <a:lnTo>
                    <a:pt x="32" y="16"/>
                  </a:lnTo>
                  <a:lnTo>
                    <a:pt x="38" y="16"/>
                  </a:lnTo>
                  <a:lnTo>
                    <a:pt x="43" y="16"/>
                  </a:lnTo>
                  <a:lnTo>
                    <a:pt x="49" y="15"/>
                  </a:lnTo>
                  <a:lnTo>
                    <a:pt x="55" y="15"/>
                  </a:lnTo>
                  <a:lnTo>
                    <a:pt x="60" y="15"/>
                  </a:lnTo>
                  <a:lnTo>
                    <a:pt x="66" y="15"/>
                  </a:lnTo>
                  <a:lnTo>
                    <a:pt x="72" y="15"/>
                  </a:lnTo>
                  <a:lnTo>
                    <a:pt x="76" y="15"/>
                  </a:lnTo>
                  <a:lnTo>
                    <a:pt x="80" y="15"/>
                  </a:lnTo>
                  <a:lnTo>
                    <a:pt x="84" y="15"/>
                  </a:lnTo>
                  <a:lnTo>
                    <a:pt x="87" y="15"/>
                  </a:lnTo>
                  <a:lnTo>
                    <a:pt x="90" y="17"/>
                  </a:lnTo>
                  <a:lnTo>
                    <a:pt x="91" y="19"/>
                  </a:lnTo>
                  <a:lnTo>
                    <a:pt x="91" y="22"/>
                  </a:lnTo>
                  <a:lnTo>
                    <a:pt x="90" y="27"/>
                  </a:lnTo>
                  <a:lnTo>
                    <a:pt x="88" y="31"/>
                  </a:lnTo>
                  <a:lnTo>
                    <a:pt x="86" y="36"/>
                  </a:lnTo>
                  <a:lnTo>
                    <a:pt x="84" y="41"/>
                  </a:lnTo>
                  <a:lnTo>
                    <a:pt x="82" y="45"/>
                  </a:lnTo>
                  <a:lnTo>
                    <a:pt x="82" y="47"/>
                  </a:lnTo>
                  <a:lnTo>
                    <a:pt x="83" y="47"/>
                  </a:lnTo>
                  <a:lnTo>
                    <a:pt x="85" y="46"/>
                  </a:lnTo>
                  <a:lnTo>
                    <a:pt x="86" y="45"/>
                  </a:lnTo>
                  <a:lnTo>
                    <a:pt x="88" y="43"/>
                  </a:lnTo>
                  <a:lnTo>
                    <a:pt x="90" y="39"/>
                  </a:lnTo>
                  <a:lnTo>
                    <a:pt x="92" y="35"/>
                  </a:lnTo>
                  <a:lnTo>
                    <a:pt x="94" y="30"/>
                  </a:lnTo>
                  <a:lnTo>
                    <a:pt x="96" y="26"/>
                  </a:lnTo>
                  <a:lnTo>
                    <a:pt x="98" y="22"/>
                  </a:lnTo>
                  <a:lnTo>
                    <a:pt x="100" y="18"/>
                  </a:lnTo>
                  <a:lnTo>
                    <a:pt x="100" y="15"/>
                  </a:lnTo>
                  <a:lnTo>
                    <a:pt x="100" y="11"/>
                  </a:lnTo>
                  <a:lnTo>
                    <a:pt x="99" y="7"/>
                  </a:lnTo>
                  <a:lnTo>
                    <a:pt x="97" y="4"/>
                  </a:lnTo>
                  <a:lnTo>
                    <a:pt x="94" y="3"/>
                  </a:lnTo>
                  <a:lnTo>
                    <a:pt x="91" y="1"/>
                  </a:lnTo>
                  <a:lnTo>
                    <a:pt x="86" y="1"/>
                  </a:lnTo>
                  <a:lnTo>
                    <a:pt x="81" y="0"/>
                  </a:lnTo>
                  <a:lnTo>
                    <a:pt x="75" y="0"/>
                  </a:lnTo>
                  <a:lnTo>
                    <a:pt x="48" y="0"/>
                  </a:lnTo>
                  <a:lnTo>
                    <a:pt x="47" y="0"/>
                  </a:lnTo>
                  <a:lnTo>
                    <a:pt x="46" y="1"/>
                  </a:lnTo>
                  <a:lnTo>
                    <a:pt x="45" y="1"/>
                  </a:lnTo>
                  <a:lnTo>
                    <a:pt x="44" y="2"/>
                  </a:lnTo>
                  <a:lnTo>
                    <a:pt x="44" y="3"/>
                  </a:lnTo>
                  <a:lnTo>
                    <a:pt x="43" y="4"/>
                  </a:lnTo>
                  <a:lnTo>
                    <a:pt x="42" y="4"/>
                  </a:lnTo>
                  <a:lnTo>
                    <a:pt x="42" y="5"/>
                  </a:lnTo>
                  <a:lnTo>
                    <a:pt x="41" y="5"/>
                  </a:lnTo>
                  <a:lnTo>
                    <a:pt x="40" y="6"/>
                  </a:lnTo>
                  <a:lnTo>
                    <a:pt x="39" y="7"/>
                  </a:lnTo>
                  <a:lnTo>
                    <a:pt x="38" y="7"/>
                  </a:lnTo>
                </a:path>
              </a:pathLst>
            </a:custGeom>
            <a:solidFill>
              <a:srgbClr val="004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66" name="Freeform 54"/>
            <p:cNvSpPr>
              <a:spLocks noChangeAspect="1"/>
            </p:cNvSpPr>
            <p:nvPr userDrawn="1"/>
          </p:nvSpPr>
          <p:spPr bwMode="auto">
            <a:xfrm>
              <a:off x="419" y="163"/>
              <a:ext cx="435" cy="250"/>
            </a:xfrm>
            <a:custGeom>
              <a:avLst/>
              <a:gdLst>
                <a:gd name="T0" fmla="*/ 0 w 435"/>
                <a:gd name="T1" fmla="*/ 249 h 250"/>
                <a:gd name="T2" fmla="*/ 277 w 435"/>
                <a:gd name="T3" fmla="*/ 0 h 250"/>
                <a:gd name="T4" fmla="*/ 283 w 435"/>
                <a:gd name="T5" fmla="*/ 0 h 250"/>
                <a:gd name="T6" fmla="*/ 298 w 435"/>
                <a:gd name="T7" fmla="*/ 1 h 250"/>
                <a:gd name="T8" fmla="*/ 317 w 435"/>
                <a:gd name="T9" fmla="*/ 2 h 250"/>
                <a:gd name="T10" fmla="*/ 339 w 435"/>
                <a:gd name="T11" fmla="*/ 3 h 250"/>
                <a:gd name="T12" fmla="*/ 361 w 435"/>
                <a:gd name="T13" fmla="*/ 6 h 250"/>
                <a:gd name="T14" fmla="*/ 380 w 435"/>
                <a:gd name="T15" fmla="*/ 10 h 250"/>
                <a:gd name="T16" fmla="*/ 394 w 435"/>
                <a:gd name="T17" fmla="*/ 16 h 250"/>
                <a:gd name="T18" fmla="*/ 399 w 435"/>
                <a:gd name="T19" fmla="*/ 23 h 250"/>
                <a:gd name="T20" fmla="*/ 230 w 435"/>
                <a:gd name="T21" fmla="*/ 117 h 250"/>
                <a:gd name="T22" fmla="*/ 237 w 435"/>
                <a:gd name="T23" fmla="*/ 114 h 250"/>
                <a:gd name="T24" fmla="*/ 246 w 435"/>
                <a:gd name="T25" fmla="*/ 110 h 250"/>
                <a:gd name="T26" fmla="*/ 254 w 435"/>
                <a:gd name="T27" fmla="*/ 106 h 250"/>
                <a:gd name="T28" fmla="*/ 265 w 435"/>
                <a:gd name="T29" fmla="*/ 102 h 250"/>
                <a:gd name="T30" fmla="*/ 275 w 435"/>
                <a:gd name="T31" fmla="*/ 98 h 250"/>
                <a:gd name="T32" fmla="*/ 287 w 435"/>
                <a:gd name="T33" fmla="*/ 93 h 250"/>
                <a:gd name="T34" fmla="*/ 299 w 435"/>
                <a:gd name="T35" fmla="*/ 89 h 250"/>
                <a:gd name="T36" fmla="*/ 312 w 435"/>
                <a:gd name="T37" fmla="*/ 84 h 250"/>
                <a:gd name="T38" fmla="*/ 324 w 435"/>
                <a:gd name="T39" fmla="*/ 80 h 250"/>
                <a:gd name="T40" fmla="*/ 336 w 435"/>
                <a:gd name="T41" fmla="*/ 76 h 250"/>
                <a:gd name="T42" fmla="*/ 349 w 435"/>
                <a:gd name="T43" fmla="*/ 73 h 250"/>
                <a:gd name="T44" fmla="*/ 361 w 435"/>
                <a:gd name="T45" fmla="*/ 69 h 250"/>
                <a:gd name="T46" fmla="*/ 373 w 435"/>
                <a:gd name="T47" fmla="*/ 66 h 250"/>
                <a:gd name="T48" fmla="*/ 385 w 435"/>
                <a:gd name="T49" fmla="*/ 64 h 250"/>
                <a:gd name="T50" fmla="*/ 396 w 435"/>
                <a:gd name="T51" fmla="*/ 63 h 250"/>
                <a:gd name="T52" fmla="*/ 406 w 435"/>
                <a:gd name="T53" fmla="*/ 62 h 250"/>
                <a:gd name="T54" fmla="*/ 420 w 435"/>
                <a:gd name="T55" fmla="*/ 62 h 250"/>
                <a:gd name="T56" fmla="*/ 430 w 435"/>
                <a:gd name="T57" fmla="*/ 64 h 250"/>
                <a:gd name="T58" fmla="*/ 434 w 435"/>
                <a:gd name="T59" fmla="*/ 66 h 250"/>
                <a:gd name="T60" fmla="*/ 433 w 435"/>
                <a:gd name="T61" fmla="*/ 68 h 250"/>
                <a:gd name="T62" fmla="*/ 430 w 435"/>
                <a:gd name="T63" fmla="*/ 69 h 250"/>
                <a:gd name="T64" fmla="*/ 426 w 435"/>
                <a:gd name="T65" fmla="*/ 70 h 250"/>
                <a:gd name="T66" fmla="*/ 421 w 435"/>
                <a:gd name="T67" fmla="*/ 71 h 250"/>
                <a:gd name="T68" fmla="*/ 414 w 435"/>
                <a:gd name="T69" fmla="*/ 72 h 250"/>
                <a:gd name="T70" fmla="*/ 408 w 435"/>
                <a:gd name="T71" fmla="*/ 73 h 250"/>
                <a:gd name="T72" fmla="*/ 401 w 435"/>
                <a:gd name="T73" fmla="*/ 75 h 250"/>
                <a:gd name="T74" fmla="*/ 396 w 435"/>
                <a:gd name="T75" fmla="*/ 76 h 250"/>
                <a:gd name="T76" fmla="*/ 387 w 435"/>
                <a:gd name="T77" fmla="*/ 78 h 250"/>
                <a:gd name="T78" fmla="*/ 378 w 435"/>
                <a:gd name="T79" fmla="*/ 80 h 250"/>
                <a:gd name="T80" fmla="*/ 370 w 435"/>
                <a:gd name="T81" fmla="*/ 82 h 250"/>
                <a:gd name="T82" fmla="*/ 364 w 435"/>
                <a:gd name="T83" fmla="*/ 84 h 250"/>
                <a:gd name="T84" fmla="*/ 358 w 435"/>
                <a:gd name="T85" fmla="*/ 86 h 250"/>
                <a:gd name="T86" fmla="*/ 351 w 435"/>
                <a:gd name="T87" fmla="*/ 88 h 250"/>
                <a:gd name="T88" fmla="*/ 344 w 435"/>
                <a:gd name="T89" fmla="*/ 90 h 250"/>
                <a:gd name="T90" fmla="*/ 334 w 435"/>
                <a:gd name="T91" fmla="*/ 93 h 250"/>
                <a:gd name="T92" fmla="*/ 323 w 435"/>
                <a:gd name="T93" fmla="*/ 98 h 250"/>
                <a:gd name="T94" fmla="*/ 310 w 435"/>
                <a:gd name="T95" fmla="*/ 103 h 250"/>
                <a:gd name="T96" fmla="*/ 297 w 435"/>
                <a:gd name="T97" fmla="*/ 107 h 250"/>
                <a:gd name="T98" fmla="*/ 285 w 435"/>
                <a:gd name="T99" fmla="*/ 112 h 250"/>
                <a:gd name="T100" fmla="*/ 272 w 435"/>
                <a:gd name="T101" fmla="*/ 118 h 250"/>
                <a:gd name="T102" fmla="*/ 258 w 435"/>
                <a:gd name="T103" fmla="*/ 124 h 250"/>
                <a:gd name="T104" fmla="*/ 245 w 435"/>
                <a:gd name="T105" fmla="*/ 131 h 250"/>
                <a:gd name="T106" fmla="*/ 230 w 435"/>
                <a:gd name="T107" fmla="*/ 138 h 25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35" h="250">
                  <a:moveTo>
                    <a:pt x="222" y="141"/>
                  </a:moveTo>
                  <a:lnTo>
                    <a:pt x="0" y="249"/>
                  </a:lnTo>
                  <a:lnTo>
                    <a:pt x="53" y="0"/>
                  </a:lnTo>
                  <a:lnTo>
                    <a:pt x="277" y="0"/>
                  </a:lnTo>
                  <a:lnTo>
                    <a:pt x="279" y="0"/>
                  </a:lnTo>
                  <a:lnTo>
                    <a:pt x="283" y="0"/>
                  </a:lnTo>
                  <a:lnTo>
                    <a:pt x="290" y="0"/>
                  </a:lnTo>
                  <a:lnTo>
                    <a:pt x="298" y="1"/>
                  </a:lnTo>
                  <a:lnTo>
                    <a:pt x="307" y="1"/>
                  </a:lnTo>
                  <a:lnTo>
                    <a:pt x="317" y="2"/>
                  </a:lnTo>
                  <a:lnTo>
                    <a:pt x="327" y="2"/>
                  </a:lnTo>
                  <a:lnTo>
                    <a:pt x="339" y="3"/>
                  </a:lnTo>
                  <a:lnTo>
                    <a:pt x="350" y="5"/>
                  </a:lnTo>
                  <a:lnTo>
                    <a:pt x="361" y="6"/>
                  </a:lnTo>
                  <a:lnTo>
                    <a:pt x="371" y="8"/>
                  </a:lnTo>
                  <a:lnTo>
                    <a:pt x="380" y="10"/>
                  </a:lnTo>
                  <a:lnTo>
                    <a:pt x="388" y="13"/>
                  </a:lnTo>
                  <a:lnTo>
                    <a:pt x="394" y="16"/>
                  </a:lnTo>
                  <a:lnTo>
                    <a:pt x="398" y="20"/>
                  </a:lnTo>
                  <a:lnTo>
                    <a:pt x="399" y="23"/>
                  </a:lnTo>
                  <a:lnTo>
                    <a:pt x="198" y="23"/>
                  </a:lnTo>
                  <a:lnTo>
                    <a:pt x="230" y="117"/>
                  </a:lnTo>
                  <a:lnTo>
                    <a:pt x="233" y="115"/>
                  </a:lnTo>
                  <a:lnTo>
                    <a:pt x="237" y="114"/>
                  </a:lnTo>
                  <a:lnTo>
                    <a:pt x="241" y="112"/>
                  </a:lnTo>
                  <a:lnTo>
                    <a:pt x="246" y="110"/>
                  </a:lnTo>
                  <a:lnTo>
                    <a:pt x="250" y="108"/>
                  </a:lnTo>
                  <a:lnTo>
                    <a:pt x="254" y="106"/>
                  </a:lnTo>
                  <a:lnTo>
                    <a:pt x="259" y="104"/>
                  </a:lnTo>
                  <a:lnTo>
                    <a:pt x="265" y="102"/>
                  </a:lnTo>
                  <a:lnTo>
                    <a:pt x="270" y="100"/>
                  </a:lnTo>
                  <a:lnTo>
                    <a:pt x="275" y="98"/>
                  </a:lnTo>
                  <a:lnTo>
                    <a:pt x="281" y="96"/>
                  </a:lnTo>
                  <a:lnTo>
                    <a:pt x="287" y="93"/>
                  </a:lnTo>
                  <a:lnTo>
                    <a:pt x="293" y="91"/>
                  </a:lnTo>
                  <a:lnTo>
                    <a:pt x="299" y="89"/>
                  </a:lnTo>
                  <a:lnTo>
                    <a:pt x="305" y="87"/>
                  </a:lnTo>
                  <a:lnTo>
                    <a:pt x="312" y="84"/>
                  </a:lnTo>
                  <a:lnTo>
                    <a:pt x="318" y="82"/>
                  </a:lnTo>
                  <a:lnTo>
                    <a:pt x="324" y="80"/>
                  </a:lnTo>
                  <a:lnTo>
                    <a:pt x="330" y="78"/>
                  </a:lnTo>
                  <a:lnTo>
                    <a:pt x="336" y="76"/>
                  </a:lnTo>
                  <a:lnTo>
                    <a:pt x="342" y="74"/>
                  </a:lnTo>
                  <a:lnTo>
                    <a:pt x="349" y="73"/>
                  </a:lnTo>
                  <a:lnTo>
                    <a:pt x="355" y="71"/>
                  </a:lnTo>
                  <a:lnTo>
                    <a:pt x="361" y="69"/>
                  </a:lnTo>
                  <a:lnTo>
                    <a:pt x="367" y="68"/>
                  </a:lnTo>
                  <a:lnTo>
                    <a:pt x="373" y="66"/>
                  </a:lnTo>
                  <a:lnTo>
                    <a:pt x="379" y="65"/>
                  </a:lnTo>
                  <a:lnTo>
                    <a:pt x="385" y="64"/>
                  </a:lnTo>
                  <a:lnTo>
                    <a:pt x="391" y="64"/>
                  </a:lnTo>
                  <a:lnTo>
                    <a:pt x="396" y="63"/>
                  </a:lnTo>
                  <a:lnTo>
                    <a:pt x="401" y="62"/>
                  </a:lnTo>
                  <a:lnTo>
                    <a:pt x="406" y="62"/>
                  </a:lnTo>
                  <a:lnTo>
                    <a:pt x="414" y="62"/>
                  </a:lnTo>
                  <a:lnTo>
                    <a:pt x="420" y="62"/>
                  </a:lnTo>
                  <a:lnTo>
                    <a:pt x="426" y="63"/>
                  </a:lnTo>
                  <a:lnTo>
                    <a:pt x="430" y="64"/>
                  </a:lnTo>
                  <a:lnTo>
                    <a:pt x="433" y="65"/>
                  </a:lnTo>
                  <a:lnTo>
                    <a:pt x="434" y="66"/>
                  </a:lnTo>
                  <a:lnTo>
                    <a:pt x="434" y="67"/>
                  </a:lnTo>
                  <a:lnTo>
                    <a:pt x="433" y="68"/>
                  </a:lnTo>
                  <a:lnTo>
                    <a:pt x="431" y="68"/>
                  </a:lnTo>
                  <a:lnTo>
                    <a:pt x="430" y="69"/>
                  </a:lnTo>
                  <a:lnTo>
                    <a:pt x="428" y="69"/>
                  </a:lnTo>
                  <a:lnTo>
                    <a:pt x="426" y="70"/>
                  </a:lnTo>
                  <a:lnTo>
                    <a:pt x="423" y="70"/>
                  </a:lnTo>
                  <a:lnTo>
                    <a:pt x="421" y="71"/>
                  </a:lnTo>
                  <a:lnTo>
                    <a:pt x="418" y="71"/>
                  </a:lnTo>
                  <a:lnTo>
                    <a:pt x="414" y="72"/>
                  </a:lnTo>
                  <a:lnTo>
                    <a:pt x="411" y="73"/>
                  </a:lnTo>
                  <a:lnTo>
                    <a:pt x="408" y="73"/>
                  </a:lnTo>
                  <a:lnTo>
                    <a:pt x="405" y="74"/>
                  </a:lnTo>
                  <a:lnTo>
                    <a:pt x="401" y="75"/>
                  </a:lnTo>
                  <a:lnTo>
                    <a:pt x="398" y="75"/>
                  </a:lnTo>
                  <a:lnTo>
                    <a:pt x="396" y="76"/>
                  </a:lnTo>
                  <a:lnTo>
                    <a:pt x="392" y="77"/>
                  </a:lnTo>
                  <a:lnTo>
                    <a:pt x="387" y="78"/>
                  </a:lnTo>
                  <a:lnTo>
                    <a:pt x="382" y="79"/>
                  </a:lnTo>
                  <a:lnTo>
                    <a:pt x="378" y="80"/>
                  </a:lnTo>
                  <a:lnTo>
                    <a:pt x="374" y="81"/>
                  </a:lnTo>
                  <a:lnTo>
                    <a:pt x="370" y="82"/>
                  </a:lnTo>
                  <a:lnTo>
                    <a:pt x="367" y="83"/>
                  </a:lnTo>
                  <a:lnTo>
                    <a:pt x="364" y="84"/>
                  </a:lnTo>
                  <a:lnTo>
                    <a:pt x="361" y="85"/>
                  </a:lnTo>
                  <a:lnTo>
                    <a:pt x="358" y="86"/>
                  </a:lnTo>
                  <a:lnTo>
                    <a:pt x="355" y="87"/>
                  </a:lnTo>
                  <a:lnTo>
                    <a:pt x="351" y="88"/>
                  </a:lnTo>
                  <a:lnTo>
                    <a:pt x="348" y="89"/>
                  </a:lnTo>
                  <a:lnTo>
                    <a:pt x="344" y="90"/>
                  </a:lnTo>
                  <a:lnTo>
                    <a:pt x="339" y="92"/>
                  </a:lnTo>
                  <a:lnTo>
                    <a:pt x="334" y="93"/>
                  </a:lnTo>
                  <a:lnTo>
                    <a:pt x="329" y="95"/>
                  </a:lnTo>
                  <a:lnTo>
                    <a:pt x="323" y="98"/>
                  </a:lnTo>
                  <a:lnTo>
                    <a:pt x="317" y="100"/>
                  </a:lnTo>
                  <a:lnTo>
                    <a:pt x="310" y="103"/>
                  </a:lnTo>
                  <a:lnTo>
                    <a:pt x="304" y="104"/>
                  </a:lnTo>
                  <a:lnTo>
                    <a:pt x="297" y="107"/>
                  </a:lnTo>
                  <a:lnTo>
                    <a:pt x="291" y="109"/>
                  </a:lnTo>
                  <a:lnTo>
                    <a:pt x="285" y="112"/>
                  </a:lnTo>
                  <a:lnTo>
                    <a:pt x="278" y="115"/>
                  </a:lnTo>
                  <a:lnTo>
                    <a:pt x="272" y="118"/>
                  </a:lnTo>
                  <a:lnTo>
                    <a:pt x="265" y="121"/>
                  </a:lnTo>
                  <a:lnTo>
                    <a:pt x="258" y="124"/>
                  </a:lnTo>
                  <a:lnTo>
                    <a:pt x="252" y="127"/>
                  </a:lnTo>
                  <a:lnTo>
                    <a:pt x="245" y="131"/>
                  </a:lnTo>
                  <a:lnTo>
                    <a:pt x="238" y="134"/>
                  </a:lnTo>
                  <a:lnTo>
                    <a:pt x="230" y="138"/>
                  </a:lnTo>
                  <a:lnTo>
                    <a:pt x="222" y="141"/>
                  </a:lnTo>
                </a:path>
              </a:pathLst>
            </a:custGeom>
            <a:solidFill>
              <a:srgbClr val="0040C0"/>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grpSp>
      <p:grpSp>
        <p:nvGrpSpPr>
          <p:cNvPr id="1030" name="Group 55"/>
          <p:cNvGrpSpPr>
            <a:grpSpLocks noChangeAspect="1"/>
          </p:cNvGrpSpPr>
          <p:nvPr/>
        </p:nvGrpSpPr>
        <p:grpSpPr bwMode="auto">
          <a:xfrm>
            <a:off x="304800" y="665163"/>
            <a:ext cx="576263" cy="123825"/>
            <a:chOff x="394" y="420"/>
            <a:chExt cx="428" cy="92"/>
          </a:xfrm>
        </p:grpSpPr>
        <p:grpSp>
          <p:nvGrpSpPr>
            <p:cNvPr id="1031" name="Group 56"/>
            <p:cNvGrpSpPr>
              <a:grpSpLocks noChangeAspect="1"/>
            </p:cNvGrpSpPr>
            <p:nvPr userDrawn="1"/>
          </p:nvGrpSpPr>
          <p:grpSpPr bwMode="auto">
            <a:xfrm>
              <a:off x="408" y="420"/>
              <a:ext cx="394" cy="31"/>
              <a:chOff x="403" y="462"/>
              <a:chExt cx="438" cy="35"/>
            </a:xfrm>
          </p:grpSpPr>
          <p:sp>
            <p:nvSpPr>
              <p:cNvPr id="1049" name="Freeform 57"/>
              <p:cNvSpPr>
                <a:spLocks noChangeAspect="1"/>
              </p:cNvSpPr>
              <p:nvPr userDrawn="1"/>
            </p:nvSpPr>
            <p:spPr bwMode="auto">
              <a:xfrm>
                <a:off x="403" y="462"/>
                <a:ext cx="37" cy="35"/>
              </a:xfrm>
              <a:custGeom>
                <a:avLst/>
                <a:gdLst>
                  <a:gd name="T0" fmla="*/ 13 w 37"/>
                  <a:gd name="T1" fmla="*/ 34 h 35"/>
                  <a:gd name="T2" fmla="*/ 10 w 37"/>
                  <a:gd name="T3" fmla="*/ 34 h 35"/>
                  <a:gd name="T4" fmla="*/ 7 w 37"/>
                  <a:gd name="T5" fmla="*/ 33 h 35"/>
                  <a:gd name="T6" fmla="*/ 4 w 37"/>
                  <a:gd name="T7" fmla="*/ 32 h 35"/>
                  <a:gd name="T8" fmla="*/ 3 w 37"/>
                  <a:gd name="T9" fmla="*/ 31 h 35"/>
                  <a:gd name="T10" fmla="*/ 2 w 37"/>
                  <a:gd name="T11" fmla="*/ 30 h 35"/>
                  <a:gd name="T12" fmla="*/ 1 w 37"/>
                  <a:gd name="T13" fmla="*/ 28 h 35"/>
                  <a:gd name="T14" fmla="*/ 0 w 37"/>
                  <a:gd name="T15" fmla="*/ 26 h 35"/>
                  <a:gd name="T16" fmla="*/ 1 w 37"/>
                  <a:gd name="T17" fmla="*/ 23 h 35"/>
                  <a:gd name="T18" fmla="*/ 2 w 37"/>
                  <a:gd name="T19" fmla="*/ 18 h 35"/>
                  <a:gd name="T20" fmla="*/ 3 w 37"/>
                  <a:gd name="T21" fmla="*/ 14 h 35"/>
                  <a:gd name="T22" fmla="*/ 3 w 37"/>
                  <a:gd name="T23" fmla="*/ 9 h 35"/>
                  <a:gd name="T24" fmla="*/ 4 w 37"/>
                  <a:gd name="T25" fmla="*/ 6 h 35"/>
                  <a:gd name="T26" fmla="*/ 4 w 37"/>
                  <a:gd name="T27" fmla="*/ 3 h 35"/>
                  <a:gd name="T28" fmla="*/ 5 w 37"/>
                  <a:gd name="T29" fmla="*/ 2 h 35"/>
                  <a:gd name="T30" fmla="*/ 5 w 37"/>
                  <a:gd name="T31" fmla="*/ 0 h 35"/>
                  <a:gd name="T32" fmla="*/ 13 w 37"/>
                  <a:gd name="T33" fmla="*/ 0 h 35"/>
                  <a:gd name="T34" fmla="*/ 13 w 37"/>
                  <a:gd name="T35" fmla="*/ 1 h 35"/>
                  <a:gd name="T36" fmla="*/ 12 w 37"/>
                  <a:gd name="T37" fmla="*/ 3 h 35"/>
                  <a:gd name="T38" fmla="*/ 11 w 37"/>
                  <a:gd name="T39" fmla="*/ 7 h 35"/>
                  <a:gd name="T40" fmla="*/ 10 w 37"/>
                  <a:gd name="T41" fmla="*/ 10 h 35"/>
                  <a:gd name="T42" fmla="*/ 10 w 37"/>
                  <a:gd name="T43" fmla="*/ 14 h 35"/>
                  <a:gd name="T44" fmla="*/ 9 w 37"/>
                  <a:gd name="T45" fmla="*/ 17 h 35"/>
                  <a:gd name="T46" fmla="*/ 9 w 37"/>
                  <a:gd name="T47" fmla="*/ 20 h 35"/>
                  <a:gd name="T48" fmla="*/ 9 w 37"/>
                  <a:gd name="T49" fmla="*/ 20 h 35"/>
                  <a:gd name="T50" fmla="*/ 9 w 37"/>
                  <a:gd name="T51" fmla="*/ 22 h 35"/>
                  <a:gd name="T52" fmla="*/ 9 w 37"/>
                  <a:gd name="T53" fmla="*/ 24 h 35"/>
                  <a:gd name="T54" fmla="*/ 9 w 37"/>
                  <a:gd name="T55" fmla="*/ 26 h 35"/>
                  <a:gd name="T56" fmla="*/ 9 w 37"/>
                  <a:gd name="T57" fmla="*/ 26 h 35"/>
                  <a:gd name="T58" fmla="*/ 9 w 37"/>
                  <a:gd name="T59" fmla="*/ 27 h 35"/>
                  <a:gd name="T60" fmla="*/ 11 w 37"/>
                  <a:gd name="T61" fmla="*/ 28 h 35"/>
                  <a:gd name="T62" fmla="*/ 12 w 37"/>
                  <a:gd name="T63" fmla="*/ 29 h 35"/>
                  <a:gd name="T64" fmla="*/ 15 w 37"/>
                  <a:gd name="T65" fmla="*/ 29 h 35"/>
                  <a:gd name="T66" fmla="*/ 16 w 37"/>
                  <a:gd name="T67" fmla="*/ 29 h 35"/>
                  <a:gd name="T68" fmla="*/ 18 w 37"/>
                  <a:gd name="T69" fmla="*/ 28 h 35"/>
                  <a:gd name="T70" fmla="*/ 20 w 37"/>
                  <a:gd name="T71" fmla="*/ 28 h 35"/>
                  <a:gd name="T72" fmla="*/ 21 w 37"/>
                  <a:gd name="T73" fmla="*/ 26 h 35"/>
                  <a:gd name="T74" fmla="*/ 21 w 37"/>
                  <a:gd name="T75" fmla="*/ 26 h 35"/>
                  <a:gd name="T76" fmla="*/ 22 w 37"/>
                  <a:gd name="T77" fmla="*/ 24 h 35"/>
                  <a:gd name="T78" fmla="*/ 23 w 37"/>
                  <a:gd name="T79" fmla="*/ 22 h 35"/>
                  <a:gd name="T80" fmla="*/ 24 w 37"/>
                  <a:gd name="T81" fmla="*/ 20 h 35"/>
                  <a:gd name="T82" fmla="*/ 24 w 37"/>
                  <a:gd name="T83" fmla="*/ 19 h 35"/>
                  <a:gd name="T84" fmla="*/ 25 w 37"/>
                  <a:gd name="T85" fmla="*/ 16 h 35"/>
                  <a:gd name="T86" fmla="*/ 26 w 37"/>
                  <a:gd name="T87" fmla="*/ 13 h 35"/>
                  <a:gd name="T88" fmla="*/ 27 w 37"/>
                  <a:gd name="T89" fmla="*/ 9 h 35"/>
                  <a:gd name="T90" fmla="*/ 27 w 37"/>
                  <a:gd name="T91" fmla="*/ 5 h 35"/>
                  <a:gd name="T92" fmla="*/ 27 w 37"/>
                  <a:gd name="T93" fmla="*/ 3 h 35"/>
                  <a:gd name="T94" fmla="*/ 28 w 37"/>
                  <a:gd name="T95" fmla="*/ 0 h 35"/>
                  <a:gd name="T96" fmla="*/ 36 w 37"/>
                  <a:gd name="T97" fmla="*/ 0 h 35"/>
                  <a:gd name="T98" fmla="*/ 34 w 37"/>
                  <a:gd name="T99" fmla="*/ 7 h 35"/>
                  <a:gd name="T100" fmla="*/ 33 w 37"/>
                  <a:gd name="T101" fmla="*/ 9 h 35"/>
                  <a:gd name="T102" fmla="*/ 33 w 37"/>
                  <a:gd name="T103" fmla="*/ 11 h 35"/>
                  <a:gd name="T104" fmla="*/ 33 w 37"/>
                  <a:gd name="T105" fmla="*/ 13 h 35"/>
                  <a:gd name="T106" fmla="*/ 33 w 37"/>
                  <a:gd name="T107" fmla="*/ 16 h 35"/>
                  <a:gd name="T108" fmla="*/ 31 w 37"/>
                  <a:gd name="T109" fmla="*/ 23 h 35"/>
                  <a:gd name="T110" fmla="*/ 30 w 37"/>
                  <a:gd name="T111" fmla="*/ 26 h 35"/>
                  <a:gd name="T112" fmla="*/ 28 w 37"/>
                  <a:gd name="T113" fmla="*/ 28 h 35"/>
                  <a:gd name="T114" fmla="*/ 27 w 37"/>
                  <a:gd name="T115" fmla="*/ 30 h 35"/>
                  <a:gd name="T116" fmla="*/ 25 w 37"/>
                  <a:gd name="T117" fmla="*/ 31 h 35"/>
                  <a:gd name="T118" fmla="*/ 22 w 37"/>
                  <a:gd name="T119" fmla="*/ 32 h 35"/>
                  <a:gd name="T120" fmla="*/ 20 w 37"/>
                  <a:gd name="T121" fmla="*/ 33 h 35"/>
                  <a:gd name="T122" fmla="*/ 16 w 37"/>
                  <a:gd name="T123" fmla="*/ 34 h 35"/>
                  <a:gd name="T124" fmla="*/ 13 w 37"/>
                  <a:gd name="T125" fmla="*/ 34 h 3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7" h="35">
                    <a:moveTo>
                      <a:pt x="13" y="34"/>
                    </a:moveTo>
                    <a:lnTo>
                      <a:pt x="10" y="34"/>
                    </a:lnTo>
                    <a:lnTo>
                      <a:pt x="7" y="33"/>
                    </a:lnTo>
                    <a:lnTo>
                      <a:pt x="4" y="32"/>
                    </a:lnTo>
                    <a:lnTo>
                      <a:pt x="3" y="31"/>
                    </a:lnTo>
                    <a:lnTo>
                      <a:pt x="2" y="30"/>
                    </a:lnTo>
                    <a:lnTo>
                      <a:pt x="1" y="28"/>
                    </a:lnTo>
                    <a:lnTo>
                      <a:pt x="0" y="26"/>
                    </a:lnTo>
                    <a:lnTo>
                      <a:pt x="1" y="23"/>
                    </a:lnTo>
                    <a:lnTo>
                      <a:pt x="2" y="18"/>
                    </a:lnTo>
                    <a:lnTo>
                      <a:pt x="3" y="14"/>
                    </a:lnTo>
                    <a:lnTo>
                      <a:pt x="3" y="9"/>
                    </a:lnTo>
                    <a:lnTo>
                      <a:pt x="4" y="6"/>
                    </a:lnTo>
                    <a:lnTo>
                      <a:pt x="4" y="3"/>
                    </a:lnTo>
                    <a:lnTo>
                      <a:pt x="5" y="2"/>
                    </a:lnTo>
                    <a:lnTo>
                      <a:pt x="5" y="0"/>
                    </a:lnTo>
                    <a:lnTo>
                      <a:pt x="13" y="0"/>
                    </a:lnTo>
                    <a:lnTo>
                      <a:pt x="13" y="1"/>
                    </a:lnTo>
                    <a:lnTo>
                      <a:pt x="12" y="3"/>
                    </a:lnTo>
                    <a:lnTo>
                      <a:pt x="11" y="7"/>
                    </a:lnTo>
                    <a:lnTo>
                      <a:pt x="10" y="10"/>
                    </a:lnTo>
                    <a:lnTo>
                      <a:pt x="10" y="14"/>
                    </a:lnTo>
                    <a:lnTo>
                      <a:pt x="9" y="17"/>
                    </a:lnTo>
                    <a:lnTo>
                      <a:pt x="9" y="20"/>
                    </a:lnTo>
                    <a:lnTo>
                      <a:pt x="9" y="22"/>
                    </a:lnTo>
                    <a:lnTo>
                      <a:pt x="9" y="24"/>
                    </a:lnTo>
                    <a:lnTo>
                      <a:pt x="9" y="26"/>
                    </a:lnTo>
                    <a:lnTo>
                      <a:pt x="9" y="27"/>
                    </a:lnTo>
                    <a:lnTo>
                      <a:pt x="11" y="28"/>
                    </a:lnTo>
                    <a:lnTo>
                      <a:pt x="12" y="29"/>
                    </a:lnTo>
                    <a:lnTo>
                      <a:pt x="15" y="29"/>
                    </a:lnTo>
                    <a:lnTo>
                      <a:pt x="16" y="29"/>
                    </a:lnTo>
                    <a:lnTo>
                      <a:pt x="18" y="28"/>
                    </a:lnTo>
                    <a:lnTo>
                      <a:pt x="20" y="28"/>
                    </a:lnTo>
                    <a:lnTo>
                      <a:pt x="21" y="26"/>
                    </a:lnTo>
                    <a:lnTo>
                      <a:pt x="22" y="24"/>
                    </a:lnTo>
                    <a:lnTo>
                      <a:pt x="23" y="22"/>
                    </a:lnTo>
                    <a:lnTo>
                      <a:pt x="24" y="20"/>
                    </a:lnTo>
                    <a:lnTo>
                      <a:pt x="24" y="19"/>
                    </a:lnTo>
                    <a:lnTo>
                      <a:pt x="25" y="16"/>
                    </a:lnTo>
                    <a:lnTo>
                      <a:pt x="26" y="13"/>
                    </a:lnTo>
                    <a:lnTo>
                      <a:pt x="27" y="9"/>
                    </a:lnTo>
                    <a:lnTo>
                      <a:pt x="27" y="5"/>
                    </a:lnTo>
                    <a:lnTo>
                      <a:pt x="27" y="3"/>
                    </a:lnTo>
                    <a:lnTo>
                      <a:pt x="28" y="0"/>
                    </a:lnTo>
                    <a:lnTo>
                      <a:pt x="36" y="0"/>
                    </a:lnTo>
                    <a:lnTo>
                      <a:pt x="34" y="7"/>
                    </a:lnTo>
                    <a:lnTo>
                      <a:pt x="33" y="9"/>
                    </a:lnTo>
                    <a:lnTo>
                      <a:pt x="33" y="11"/>
                    </a:lnTo>
                    <a:lnTo>
                      <a:pt x="33" y="13"/>
                    </a:lnTo>
                    <a:lnTo>
                      <a:pt x="33" y="16"/>
                    </a:lnTo>
                    <a:lnTo>
                      <a:pt x="31" y="23"/>
                    </a:lnTo>
                    <a:lnTo>
                      <a:pt x="30" y="26"/>
                    </a:lnTo>
                    <a:lnTo>
                      <a:pt x="28" y="28"/>
                    </a:lnTo>
                    <a:lnTo>
                      <a:pt x="27" y="30"/>
                    </a:lnTo>
                    <a:lnTo>
                      <a:pt x="25" y="31"/>
                    </a:lnTo>
                    <a:lnTo>
                      <a:pt x="22" y="32"/>
                    </a:lnTo>
                    <a:lnTo>
                      <a:pt x="20" y="33"/>
                    </a:lnTo>
                    <a:lnTo>
                      <a:pt x="16" y="34"/>
                    </a:lnTo>
                    <a:lnTo>
                      <a:pt x="13" y="3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0" name="Freeform 58"/>
              <p:cNvSpPr>
                <a:spLocks noChangeAspect="1"/>
              </p:cNvSpPr>
              <p:nvPr userDrawn="1"/>
            </p:nvSpPr>
            <p:spPr bwMode="auto">
              <a:xfrm>
                <a:off x="446" y="462"/>
                <a:ext cx="38" cy="35"/>
              </a:xfrm>
              <a:custGeom>
                <a:avLst/>
                <a:gdLst>
                  <a:gd name="T0" fmla="*/ 30 w 38"/>
                  <a:gd name="T1" fmla="*/ 34 h 35"/>
                  <a:gd name="T2" fmla="*/ 21 w 38"/>
                  <a:gd name="T3" fmla="*/ 34 h 35"/>
                  <a:gd name="T4" fmla="*/ 12 w 38"/>
                  <a:gd name="T5" fmla="*/ 9 h 35"/>
                  <a:gd name="T6" fmla="*/ 7 w 38"/>
                  <a:gd name="T7" fmla="*/ 34 h 35"/>
                  <a:gd name="T8" fmla="*/ 0 w 38"/>
                  <a:gd name="T9" fmla="*/ 34 h 35"/>
                  <a:gd name="T10" fmla="*/ 7 w 38"/>
                  <a:gd name="T11" fmla="*/ 0 h 35"/>
                  <a:gd name="T12" fmla="*/ 17 w 38"/>
                  <a:gd name="T13" fmla="*/ 0 h 35"/>
                  <a:gd name="T14" fmla="*/ 25 w 38"/>
                  <a:gd name="T15" fmla="*/ 26 h 35"/>
                  <a:gd name="T16" fmla="*/ 31 w 38"/>
                  <a:gd name="T17" fmla="*/ 0 h 35"/>
                  <a:gd name="T18" fmla="*/ 37 w 38"/>
                  <a:gd name="T19" fmla="*/ 0 h 35"/>
                  <a:gd name="T20" fmla="*/ 30 w 38"/>
                  <a:gd name="T21" fmla="*/ 34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 h="35">
                    <a:moveTo>
                      <a:pt x="30" y="34"/>
                    </a:moveTo>
                    <a:lnTo>
                      <a:pt x="21" y="34"/>
                    </a:lnTo>
                    <a:lnTo>
                      <a:pt x="12" y="9"/>
                    </a:lnTo>
                    <a:lnTo>
                      <a:pt x="7" y="34"/>
                    </a:lnTo>
                    <a:lnTo>
                      <a:pt x="0" y="34"/>
                    </a:lnTo>
                    <a:lnTo>
                      <a:pt x="7" y="0"/>
                    </a:lnTo>
                    <a:lnTo>
                      <a:pt x="17" y="0"/>
                    </a:lnTo>
                    <a:lnTo>
                      <a:pt x="25" y="26"/>
                    </a:lnTo>
                    <a:lnTo>
                      <a:pt x="31" y="0"/>
                    </a:lnTo>
                    <a:lnTo>
                      <a:pt x="37" y="0"/>
                    </a:lnTo>
                    <a:lnTo>
                      <a:pt x="30" y="3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1" name="Freeform 59"/>
              <p:cNvSpPr>
                <a:spLocks noChangeAspect="1"/>
              </p:cNvSpPr>
              <p:nvPr userDrawn="1"/>
            </p:nvSpPr>
            <p:spPr bwMode="auto">
              <a:xfrm>
                <a:off x="491" y="462"/>
                <a:ext cx="12" cy="35"/>
              </a:xfrm>
              <a:custGeom>
                <a:avLst/>
                <a:gdLst>
                  <a:gd name="T0" fmla="*/ 6 w 12"/>
                  <a:gd name="T1" fmla="*/ 34 h 35"/>
                  <a:gd name="T2" fmla="*/ 0 w 12"/>
                  <a:gd name="T3" fmla="*/ 34 h 35"/>
                  <a:gd name="T4" fmla="*/ 5 w 12"/>
                  <a:gd name="T5" fmla="*/ 0 h 35"/>
                  <a:gd name="T6" fmla="*/ 11 w 12"/>
                  <a:gd name="T7" fmla="*/ 0 h 35"/>
                  <a:gd name="T8" fmla="*/ 6 w 12"/>
                  <a:gd name="T9" fmla="*/ 34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 h="35">
                    <a:moveTo>
                      <a:pt x="6" y="34"/>
                    </a:moveTo>
                    <a:lnTo>
                      <a:pt x="0" y="34"/>
                    </a:lnTo>
                    <a:lnTo>
                      <a:pt x="5" y="0"/>
                    </a:lnTo>
                    <a:lnTo>
                      <a:pt x="11" y="0"/>
                    </a:lnTo>
                    <a:lnTo>
                      <a:pt x="6" y="3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2" name="Freeform 60"/>
              <p:cNvSpPr>
                <a:spLocks noChangeAspect="1"/>
              </p:cNvSpPr>
              <p:nvPr userDrawn="1"/>
            </p:nvSpPr>
            <p:spPr bwMode="auto">
              <a:xfrm>
                <a:off x="514" y="462"/>
                <a:ext cx="30" cy="35"/>
              </a:xfrm>
              <a:custGeom>
                <a:avLst/>
                <a:gdLst>
                  <a:gd name="T0" fmla="*/ 27 w 30"/>
                  <a:gd name="T1" fmla="*/ 5 h 35"/>
                  <a:gd name="T2" fmla="*/ 17 w 30"/>
                  <a:gd name="T3" fmla="*/ 5 h 35"/>
                  <a:gd name="T4" fmla="*/ 12 w 30"/>
                  <a:gd name="T5" fmla="*/ 34 h 35"/>
                  <a:gd name="T6" fmla="*/ 4 w 30"/>
                  <a:gd name="T7" fmla="*/ 34 h 35"/>
                  <a:gd name="T8" fmla="*/ 10 w 30"/>
                  <a:gd name="T9" fmla="*/ 5 h 35"/>
                  <a:gd name="T10" fmla="*/ 0 w 30"/>
                  <a:gd name="T11" fmla="*/ 5 h 35"/>
                  <a:gd name="T12" fmla="*/ 1 w 30"/>
                  <a:gd name="T13" fmla="*/ 0 h 35"/>
                  <a:gd name="T14" fmla="*/ 29 w 30"/>
                  <a:gd name="T15" fmla="*/ 0 h 35"/>
                  <a:gd name="T16" fmla="*/ 27 w 30"/>
                  <a:gd name="T17" fmla="*/ 5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 h="35">
                    <a:moveTo>
                      <a:pt x="27" y="5"/>
                    </a:moveTo>
                    <a:lnTo>
                      <a:pt x="17" y="5"/>
                    </a:lnTo>
                    <a:lnTo>
                      <a:pt x="12" y="34"/>
                    </a:lnTo>
                    <a:lnTo>
                      <a:pt x="4" y="34"/>
                    </a:lnTo>
                    <a:lnTo>
                      <a:pt x="10" y="5"/>
                    </a:lnTo>
                    <a:lnTo>
                      <a:pt x="0" y="5"/>
                    </a:lnTo>
                    <a:lnTo>
                      <a:pt x="1" y="0"/>
                    </a:lnTo>
                    <a:lnTo>
                      <a:pt x="29" y="0"/>
                    </a:lnTo>
                    <a:lnTo>
                      <a:pt x="27" y="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3" name="Freeform 61"/>
              <p:cNvSpPr>
                <a:spLocks noChangeAspect="1"/>
              </p:cNvSpPr>
              <p:nvPr userDrawn="1"/>
            </p:nvSpPr>
            <p:spPr bwMode="auto">
              <a:xfrm>
                <a:off x="547" y="462"/>
                <a:ext cx="33" cy="35"/>
              </a:xfrm>
              <a:custGeom>
                <a:avLst/>
                <a:gdLst>
                  <a:gd name="T0" fmla="*/ 30 w 33"/>
                  <a:gd name="T1" fmla="*/ 5 h 35"/>
                  <a:gd name="T2" fmla="*/ 13 w 33"/>
                  <a:gd name="T3" fmla="*/ 5 h 35"/>
                  <a:gd name="T4" fmla="*/ 12 w 33"/>
                  <a:gd name="T5" fmla="*/ 14 h 35"/>
                  <a:gd name="T6" fmla="*/ 27 w 33"/>
                  <a:gd name="T7" fmla="*/ 14 h 35"/>
                  <a:gd name="T8" fmla="*/ 25 w 33"/>
                  <a:gd name="T9" fmla="*/ 19 h 35"/>
                  <a:gd name="T10" fmla="*/ 11 w 33"/>
                  <a:gd name="T11" fmla="*/ 19 h 35"/>
                  <a:gd name="T12" fmla="*/ 9 w 33"/>
                  <a:gd name="T13" fmla="*/ 28 h 35"/>
                  <a:gd name="T14" fmla="*/ 26 w 33"/>
                  <a:gd name="T15" fmla="*/ 28 h 35"/>
                  <a:gd name="T16" fmla="*/ 24 w 33"/>
                  <a:gd name="T17" fmla="*/ 34 h 35"/>
                  <a:gd name="T18" fmla="*/ 0 w 33"/>
                  <a:gd name="T19" fmla="*/ 34 h 35"/>
                  <a:gd name="T20" fmla="*/ 8 w 33"/>
                  <a:gd name="T21" fmla="*/ 0 h 35"/>
                  <a:gd name="T22" fmla="*/ 32 w 33"/>
                  <a:gd name="T23" fmla="*/ 0 h 35"/>
                  <a:gd name="T24" fmla="*/ 30 w 33"/>
                  <a:gd name="T25" fmla="*/ 5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 h="35">
                    <a:moveTo>
                      <a:pt x="30" y="5"/>
                    </a:moveTo>
                    <a:lnTo>
                      <a:pt x="13" y="5"/>
                    </a:lnTo>
                    <a:lnTo>
                      <a:pt x="12" y="14"/>
                    </a:lnTo>
                    <a:lnTo>
                      <a:pt x="27" y="14"/>
                    </a:lnTo>
                    <a:lnTo>
                      <a:pt x="25" y="19"/>
                    </a:lnTo>
                    <a:lnTo>
                      <a:pt x="11" y="19"/>
                    </a:lnTo>
                    <a:lnTo>
                      <a:pt x="9" y="28"/>
                    </a:lnTo>
                    <a:lnTo>
                      <a:pt x="26" y="28"/>
                    </a:lnTo>
                    <a:lnTo>
                      <a:pt x="24" y="34"/>
                    </a:lnTo>
                    <a:lnTo>
                      <a:pt x="0" y="34"/>
                    </a:lnTo>
                    <a:lnTo>
                      <a:pt x="8" y="0"/>
                    </a:lnTo>
                    <a:lnTo>
                      <a:pt x="32" y="0"/>
                    </a:lnTo>
                    <a:lnTo>
                      <a:pt x="30" y="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4" name="Freeform 62"/>
              <p:cNvSpPr>
                <a:spLocks noChangeAspect="1"/>
              </p:cNvSpPr>
              <p:nvPr userDrawn="1"/>
            </p:nvSpPr>
            <p:spPr bwMode="auto">
              <a:xfrm>
                <a:off x="639" y="462"/>
                <a:ext cx="29" cy="35"/>
              </a:xfrm>
              <a:custGeom>
                <a:avLst/>
                <a:gdLst>
                  <a:gd name="T0" fmla="*/ 26 w 29"/>
                  <a:gd name="T1" fmla="*/ 5 h 35"/>
                  <a:gd name="T2" fmla="*/ 25 w 29"/>
                  <a:gd name="T3" fmla="*/ 5 h 35"/>
                  <a:gd name="T4" fmla="*/ 23 w 29"/>
                  <a:gd name="T5" fmla="*/ 5 h 35"/>
                  <a:gd name="T6" fmla="*/ 21 w 29"/>
                  <a:gd name="T7" fmla="*/ 5 h 35"/>
                  <a:gd name="T8" fmla="*/ 18 w 29"/>
                  <a:gd name="T9" fmla="*/ 5 h 35"/>
                  <a:gd name="T10" fmla="*/ 16 w 29"/>
                  <a:gd name="T11" fmla="*/ 5 h 35"/>
                  <a:gd name="T12" fmla="*/ 14 w 29"/>
                  <a:gd name="T13" fmla="*/ 6 h 35"/>
                  <a:gd name="T14" fmla="*/ 13 w 29"/>
                  <a:gd name="T15" fmla="*/ 7 h 35"/>
                  <a:gd name="T16" fmla="*/ 13 w 29"/>
                  <a:gd name="T17" fmla="*/ 9 h 35"/>
                  <a:gd name="T18" fmla="*/ 16 w 29"/>
                  <a:gd name="T19" fmla="*/ 14 h 35"/>
                  <a:gd name="T20" fmla="*/ 21 w 29"/>
                  <a:gd name="T21" fmla="*/ 18 h 35"/>
                  <a:gd name="T22" fmla="*/ 25 w 29"/>
                  <a:gd name="T23" fmla="*/ 23 h 35"/>
                  <a:gd name="T24" fmla="*/ 25 w 29"/>
                  <a:gd name="T25" fmla="*/ 27 h 35"/>
                  <a:gd name="T26" fmla="*/ 22 w 29"/>
                  <a:gd name="T27" fmla="*/ 31 h 35"/>
                  <a:gd name="T28" fmla="*/ 19 w 29"/>
                  <a:gd name="T29" fmla="*/ 32 h 35"/>
                  <a:gd name="T30" fmla="*/ 14 w 29"/>
                  <a:gd name="T31" fmla="*/ 33 h 35"/>
                  <a:gd name="T32" fmla="*/ 0 w 29"/>
                  <a:gd name="T33" fmla="*/ 34 h 35"/>
                  <a:gd name="T34" fmla="*/ 10 w 29"/>
                  <a:gd name="T35" fmla="*/ 28 h 35"/>
                  <a:gd name="T36" fmla="*/ 12 w 29"/>
                  <a:gd name="T37" fmla="*/ 28 h 35"/>
                  <a:gd name="T38" fmla="*/ 14 w 29"/>
                  <a:gd name="T39" fmla="*/ 28 h 35"/>
                  <a:gd name="T40" fmla="*/ 16 w 29"/>
                  <a:gd name="T41" fmla="*/ 27 h 35"/>
                  <a:gd name="T42" fmla="*/ 17 w 29"/>
                  <a:gd name="T43" fmla="*/ 26 h 35"/>
                  <a:gd name="T44" fmla="*/ 16 w 29"/>
                  <a:gd name="T45" fmla="*/ 22 h 35"/>
                  <a:gd name="T46" fmla="*/ 11 w 29"/>
                  <a:gd name="T47" fmla="*/ 18 h 35"/>
                  <a:gd name="T48" fmla="*/ 7 w 29"/>
                  <a:gd name="T49" fmla="*/ 14 h 35"/>
                  <a:gd name="T50" fmla="*/ 5 w 29"/>
                  <a:gd name="T51" fmla="*/ 8 h 35"/>
                  <a:gd name="T52" fmla="*/ 7 w 29"/>
                  <a:gd name="T53" fmla="*/ 4 h 35"/>
                  <a:gd name="T54" fmla="*/ 9 w 29"/>
                  <a:gd name="T55" fmla="*/ 2 h 35"/>
                  <a:gd name="T56" fmla="*/ 12 w 29"/>
                  <a:gd name="T57" fmla="*/ 0 h 35"/>
                  <a:gd name="T58" fmla="*/ 18 w 29"/>
                  <a:gd name="T59" fmla="*/ 0 h 35"/>
                  <a:gd name="T60" fmla="*/ 20 w 29"/>
                  <a:gd name="T61" fmla="*/ 0 h 35"/>
                  <a:gd name="T62" fmla="*/ 23 w 29"/>
                  <a:gd name="T63" fmla="*/ 0 h 35"/>
                  <a:gd name="T64" fmla="*/ 26 w 29"/>
                  <a:gd name="T65" fmla="*/ 0 h 35"/>
                  <a:gd name="T66" fmla="*/ 27 w 29"/>
                  <a:gd name="T67" fmla="*/ 5 h 3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9" h="35">
                    <a:moveTo>
                      <a:pt x="27" y="5"/>
                    </a:moveTo>
                    <a:lnTo>
                      <a:pt x="26" y="5"/>
                    </a:lnTo>
                    <a:lnTo>
                      <a:pt x="25" y="5"/>
                    </a:lnTo>
                    <a:lnTo>
                      <a:pt x="24" y="5"/>
                    </a:lnTo>
                    <a:lnTo>
                      <a:pt x="23" y="5"/>
                    </a:lnTo>
                    <a:lnTo>
                      <a:pt x="21" y="5"/>
                    </a:lnTo>
                    <a:lnTo>
                      <a:pt x="19" y="5"/>
                    </a:lnTo>
                    <a:lnTo>
                      <a:pt x="18" y="5"/>
                    </a:lnTo>
                    <a:lnTo>
                      <a:pt x="16" y="5"/>
                    </a:lnTo>
                    <a:lnTo>
                      <a:pt x="15" y="6"/>
                    </a:lnTo>
                    <a:lnTo>
                      <a:pt x="14" y="6"/>
                    </a:lnTo>
                    <a:lnTo>
                      <a:pt x="14" y="7"/>
                    </a:lnTo>
                    <a:lnTo>
                      <a:pt x="13" y="7"/>
                    </a:lnTo>
                    <a:lnTo>
                      <a:pt x="13" y="8"/>
                    </a:lnTo>
                    <a:lnTo>
                      <a:pt x="13" y="9"/>
                    </a:lnTo>
                    <a:lnTo>
                      <a:pt x="15" y="12"/>
                    </a:lnTo>
                    <a:lnTo>
                      <a:pt x="16" y="14"/>
                    </a:lnTo>
                    <a:lnTo>
                      <a:pt x="19" y="15"/>
                    </a:lnTo>
                    <a:lnTo>
                      <a:pt x="21" y="18"/>
                    </a:lnTo>
                    <a:lnTo>
                      <a:pt x="23" y="20"/>
                    </a:lnTo>
                    <a:lnTo>
                      <a:pt x="25" y="23"/>
                    </a:lnTo>
                    <a:lnTo>
                      <a:pt x="25" y="26"/>
                    </a:lnTo>
                    <a:lnTo>
                      <a:pt x="25" y="27"/>
                    </a:lnTo>
                    <a:lnTo>
                      <a:pt x="24" y="29"/>
                    </a:lnTo>
                    <a:lnTo>
                      <a:pt x="22" y="31"/>
                    </a:lnTo>
                    <a:lnTo>
                      <a:pt x="21" y="31"/>
                    </a:lnTo>
                    <a:lnTo>
                      <a:pt x="19" y="32"/>
                    </a:lnTo>
                    <a:lnTo>
                      <a:pt x="17" y="33"/>
                    </a:lnTo>
                    <a:lnTo>
                      <a:pt x="14" y="33"/>
                    </a:lnTo>
                    <a:lnTo>
                      <a:pt x="12" y="34"/>
                    </a:lnTo>
                    <a:lnTo>
                      <a:pt x="0" y="34"/>
                    </a:lnTo>
                    <a:lnTo>
                      <a:pt x="1" y="28"/>
                    </a:lnTo>
                    <a:lnTo>
                      <a:pt x="10" y="28"/>
                    </a:lnTo>
                    <a:lnTo>
                      <a:pt x="12" y="28"/>
                    </a:lnTo>
                    <a:lnTo>
                      <a:pt x="13" y="28"/>
                    </a:lnTo>
                    <a:lnTo>
                      <a:pt x="14" y="28"/>
                    </a:lnTo>
                    <a:lnTo>
                      <a:pt x="15" y="28"/>
                    </a:lnTo>
                    <a:lnTo>
                      <a:pt x="16" y="27"/>
                    </a:lnTo>
                    <a:lnTo>
                      <a:pt x="16" y="26"/>
                    </a:lnTo>
                    <a:lnTo>
                      <a:pt x="17" y="26"/>
                    </a:lnTo>
                    <a:lnTo>
                      <a:pt x="16" y="24"/>
                    </a:lnTo>
                    <a:lnTo>
                      <a:pt x="16" y="22"/>
                    </a:lnTo>
                    <a:lnTo>
                      <a:pt x="13" y="20"/>
                    </a:lnTo>
                    <a:lnTo>
                      <a:pt x="11" y="18"/>
                    </a:lnTo>
                    <a:lnTo>
                      <a:pt x="8" y="15"/>
                    </a:lnTo>
                    <a:lnTo>
                      <a:pt x="7" y="14"/>
                    </a:lnTo>
                    <a:lnTo>
                      <a:pt x="5" y="11"/>
                    </a:lnTo>
                    <a:lnTo>
                      <a:pt x="5" y="8"/>
                    </a:lnTo>
                    <a:lnTo>
                      <a:pt x="6" y="6"/>
                    </a:lnTo>
                    <a:lnTo>
                      <a:pt x="7" y="4"/>
                    </a:lnTo>
                    <a:lnTo>
                      <a:pt x="7" y="3"/>
                    </a:lnTo>
                    <a:lnTo>
                      <a:pt x="9" y="2"/>
                    </a:lnTo>
                    <a:lnTo>
                      <a:pt x="11" y="1"/>
                    </a:lnTo>
                    <a:lnTo>
                      <a:pt x="12" y="0"/>
                    </a:lnTo>
                    <a:lnTo>
                      <a:pt x="16" y="0"/>
                    </a:lnTo>
                    <a:lnTo>
                      <a:pt x="18" y="0"/>
                    </a:lnTo>
                    <a:lnTo>
                      <a:pt x="19" y="0"/>
                    </a:lnTo>
                    <a:lnTo>
                      <a:pt x="20" y="0"/>
                    </a:lnTo>
                    <a:lnTo>
                      <a:pt x="21" y="0"/>
                    </a:lnTo>
                    <a:lnTo>
                      <a:pt x="23" y="0"/>
                    </a:lnTo>
                    <a:lnTo>
                      <a:pt x="25" y="0"/>
                    </a:lnTo>
                    <a:lnTo>
                      <a:pt x="26" y="0"/>
                    </a:lnTo>
                    <a:lnTo>
                      <a:pt x="28" y="0"/>
                    </a:lnTo>
                    <a:lnTo>
                      <a:pt x="27" y="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5" name="Freeform 63"/>
              <p:cNvSpPr>
                <a:spLocks noChangeAspect="1"/>
              </p:cNvSpPr>
              <p:nvPr userDrawn="1"/>
            </p:nvSpPr>
            <p:spPr bwMode="auto">
              <a:xfrm>
                <a:off x="677" y="462"/>
                <a:ext cx="30" cy="35"/>
              </a:xfrm>
              <a:custGeom>
                <a:avLst/>
                <a:gdLst>
                  <a:gd name="T0" fmla="*/ 28 w 30"/>
                  <a:gd name="T1" fmla="*/ 5 h 35"/>
                  <a:gd name="T2" fmla="*/ 17 w 30"/>
                  <a:gd name="T3" fmla="*/ 5 h 35"/>
                  <a:gd name="T4" fmla="*/ 12 w 30"/>
                  <a:gd name="T5" fmla="*/ 34 h 35"/>
                  <a:gd name="T6" fmla="*/ 5 w 30"/>
                  <a:gd name="T7" fmla="*/ 34 h 35"/>
                  <a:gd name="T8" fmla="*/ 11 w 30"/>
                  <a:gd name="T9" fmla="*/ 5 h 35"/>
                  <a:gd name="T10" fmla="*/ 0 w 30"/>
                  <a:gd name="T11" fmla="*/ 5 h 35"/>
                  <a:gd name="T12" fmla="*/ 2 w 30"/>
                  <a:gd name="T13" fmla="*/ 0 h 35"/>
                  <a:gd name="T14" fmla="*/ 29 w 30"/>
                  <a:gd name="T15" fmla="*/ 0 h 35"/>
                  <a:gd name="T16" fmla="*/ 28 w 30"/>
                  <a:gd name="T17" fmla="*/ 5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 h="35">
                    <a:moveTo>
                      <a:pt x="28" y="5"/>
                    </a:moveTo>
                    <a:lnTo>
                      <a:pt x="17" y="5"/>
                    </a:lnTo>
                    <a:lnTo>
                      <a:pt x="12" y="34"/>
                    </a:lnTo>
                    <a:lnTo>
                      <a:pt x="5" y="34"/>
                    </a:lnTo>
                    <a:lnTo>
                      <a:pt x="11" y="5"/>
                    </a:lnTo>
                    <a:lnTo>
                      <a:pt x="0" y="5"/>
                    </a:lnTo>
                    <a:lnTo>
                      <a:pt x="2" y="0"/>
                    </a:lnTo>
                    <a:lnTo>
                      <a:pt x="29" y="0"/>
                    </a:lnTo>
                    <a:lnTo>
                      <a:pt x="28" y="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6" name="Freeform 64"/>
              <p:cNvSpPr>
                <a:spLocks noChangeAspect="1"/>
              </p:cNvSpPr>
              <p:nvPr userDrawn="1"/>
            </p:nvSpPr>
            <p:spPr bwMode="auto">
              <a:xfrm>
                <a:off x="700" y="462"/>
                <a:ext cx="35" cy="35"/>
              </a:xfrm>
              <a:custGeom>
                <a:avLst/>
                <a:gdLst>
                  <a:gd name="T0" fmla="*/ 12 w 35"/>
                  <a:gd name="T1" fmla="*/ 34 h 35"/>
                  <a:gd name="T2" fmla="*/ 14 w 35"/>
                  <a:gd name="T3" fmla="*/ 28 h 35"/>
                  <a:gd name="T4" fmla="*/ 26 w 35"/>
                  <a:gd name="T5" fmla="*/ 28 h 35"/>
                  <a:gd name="T6" fmla="*/ 22 w 35"/>
                  <a:gd name="T7" fmla="*/ 7 h 35"/>
                  <a:gd name="T8" fmla="*/ 8 w 35"/>
                  <a:gd name="T9" fmla="*/ 34 h 35"/>
                  <a:gd name="T10" fmla="*/ 0 w 35"/>
                  <a:gd name="T11" fmla="*/ 34 h 35"/>
                  <a:gd name="T12" fmla="*/ 20 w 35"/>
                  <a:gd name="T13" fmla="*/ 0 h 35"/>
                  <a:gd name="T14" fmla="*/ 28 w 35"/>
                  <a:gd name="T15" fmla="*/ 0 h 35"/>
                  <a:gd name="T16" fmla="*/ 34 w 35"/>
                  <a:gd name="T17" fmla="*/ 34 h 35"/>
                  <a:gd name="T18" fmla="*/ 12 w 35"/>
                  <a:gd name="T19" fmla="*/ 34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5" h="35">
                    <a:moveTo>
                      <a:pt x="12" y="34"/>
                    </a:moveTo>
                    <a:lnTo>
                      <a:pt x="14" y="28"/>
                    </a:lnTo>
                    <a:lnTo>
                      <a:pt x="26" y="28"/>
                    </a:lnTo>
                    <a:lnTo>
                      <a:pt x="22" y="7"/>
                    </a:lnTo>
                    <a:lnTo>
                      <a:pt x="8" y="34"/>
                    </a:lnTo>
                    <a:lnTo>
                      <a:pt x="0" y="34"/>
                    </a:lnTo>
                    <a:lnTo>
                      <a:pt x="20" y="0"/>
                    </a:lnTo>
                    <a:lnTo>
                      <a:pt x="28" y="0"/>
                    </a:lnTo>
                    <a:lnTo>
                      <a:pt x="34" y="34"/>
                    </a:lnTo>
                    <a:lnTo>
                      <a:pt x="12" y="3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7" name="Freeform 65"/>
              <p:cNvSpPr>
                <a:spLocks noChangeAspect="1"/>
              </p:cNvSpPr>
              <p:nvPr userDrawn="1"/>
            </p:nvSpPr>
            <p:spPr bwMode="auto">
              <a:xfrm>
                <a:off x="743" y="462"/>
                <a:ext cx="30" cy="35"/>
              </a:xfrm>
              <a:custGeom>
                <a:avLst/>
                <a:gdLst>
                  <a:gd name="T0" fmla="*/ 28 w 30"/>
                  <a:gd name="T1" fmla="*/ 5 h 35"/>
                  <a:gd name="T2" fmla="*/ 17 w 30"/>
                  <a:gd name="T3" fmla="*/ 5 h 35"/>
                  <a:gd name="T4" fmla="*/ 12 w 30"/>
                  <a:gd name="T5" fmla="*/ 34 h 35"/>
                  <a:gd name="T6" fmla="*/ 4 w 30"/>
                  <a:gd name="T7" fmla="*/ 34 h 35"/>
                  <a:gd name="T8" fmla="*/ 10 w 30"/>
                  <a:gd name="T9" fmla="*/ 5 h 35"/>
                  <a:gd name="T10" fmla="*/ 0 w 30"/>
                  <a:gd name="T11" fmla="*/ 5 h 35"/>
                  <a:gd name="T12" fmla="*/ 1 w 30"/>
                  <a:gd name="T13" fmla="*/ 0 h 35"/>
                  <a:gd name="T14" fmla="*/ 29 w 30"/>
                  <a:gd name="T15" fmla="*/ 0 h 35"/>
                  <a:gd name="T16" fmla="*/ 28 w 30"/>
                  <a:gd name="T17" fmla="*/ 5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 h="35">
                    <a:moveTo>
                      <a:pt x="28" y="5"/>
                    </a:moveTo>
                    <a:lnTo>
                      <a:pt x="17" y="5"/>
                    </a:lnTo>
                    <a:lnTo>
                      <a:pt x="12" y="34"/>
                    </a:lnTo>
                    <a:lnTo>
                      <a:pt x="4" y="34"/>
                    </a:lnTo>
                    <a:lnTo>
                      <a:pt x="10" y="5"/>
                    </a:lnTo>
                    <a:lnTo>
                      <a:pt x="0" y="5"/>
                    </a:lnTo>
                    <a:lnTo>
                      <a:pt x="1" y="0"/>
                    </a:lnTo>
                    <a:lnTo>
                      <a:pt x="29" y="0"/>
                    </a:lnTo>
                    <a:lnTo>
                      <a:pt x="28" y="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8" name="Freeform 66"/>
              <p:cNvSpPr>
                <a:spLocks noChangeAspect="1"/>
              </p:cNvSpPr>
              <p:nvPr userDrawn="1"/>
            </p:nvSpPr>
            <p:spPr bwMode="auto">
              <a:xfrm>
                <a:off x="777" y="462"/>
                <a:ext cx="32" cy="35"/>
              </a:xfrm>
              <a:custGeom>
                <a:avLst/>
                <a:gdLst>
                  <a:gd name="T0" fmla="*/ 30 w 32"/>
                  <a:gd name="T1" fmla="*/ 5 h 35"/>
                  <a:gd name="T2" fmla="*/ 13 w 32"/>
                  <a:gd name="T3" fmla="*/ 5 h 35"/>
                  <a:gd name="T4" fmla="*/ 11 w 32"/>
                  <a:gd name="T5" fmla="*/ 14 h 35"/>
                  <a:gd name="T6" fmla="*/ 26 w 32"/>
                  <a:gd name="T7" fmla="*/ 14 h 35"/>
                  <a:gd name="T8" fmla="*/ 25 w 32"/>
                  <a:gd name="T9" fmla="*/ 19 h 35"/>
                  <a:gd name="T10" fmla="*/ 10 w 32"/>
                  <a:gd name="T11" fmla="*/ 19 h 35"/>
                  <a:gd name="T12" fmla="*/ 8 w 32"/>
                  <a:gd name="T13" fmla="*/ 28 h 35"/>
                  <a:gd name="T14" fmla="*/ 25 w 32"/>
                  <a:gd name="T15" fmla="*/ 28 h 35"/>
                  <a:gd name="T16" fmla="*/ 24 w 32"/>
                  <a:gd name="T17" fmla="*/ 34 h 35"/>
                  <a:gd name="T18" fmla="*/ 0 w 32"/>
                  <a:gd name="T19" fmla="*/ 34 h 35"/>
                  <a:gd name="T20" fmla="*/ 7 w 32"/>
                  <a:gd name="T21" fmla="*/ 0 h 35"/>
                  <a:gd name="T22" fmla="*/ 31 w 32"/>
                  <a:gd name="T23" fmla="*/ 0 h 35"/>
                  <a:gd name="T24" fmla="*/ 30 w 32"/>
                  <a:gd name="T25" fmla="*/ 5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 h="35">
                    <a:moveTo>
                      <a:pt x="30" y="5"/>
                    </a:moveTo>
                    <a:lnTo>
                      <a:pt x="13" y="5"/>
                    </a:lnTo>
                    <a:lnTo>
                      <a:pt x="11" y="14"/>
                    </a:lnTo>
                    <a:lnTo>
                      <a:pt x="26" y="14"/>
                    </a:lnTo>
                    <a:lnTo>
                      <a:pt x="25" y="19"/>
                    </a:lnTo>
                    <a:lnTo>
                      <a:pt x="10" y="19"/>
                    </a:lnTo>
                    <a:lnTo>
                      <a:pt x="8" y="28"/>
                    </a:lnTo>
                    <a:lnTo>
                      <a:pt x="25" y="28"/>
                    </a:lnTo>
                    <a:lnTo>
                      <a:pt x="24" y="34"/>
                    </a:lnTo>
                    <a:lnTo>
                      <a:pt x="0" y="34"/>
                    </a:lnTo>
                    <a:lnTo>
                      <a:pt x="7" y="0"/>
                    </a:lnTo>
                    <a:lnTo>
                      <a:pt x="31" y="0"/>
                    </a:lnTo>
                    <a:lnTo>
                      <a:pt x="30" y="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59" name="Freeform 67"/>
              <p:cNvSpPr>
                <a:spLocks noChangeAspect="1"/>
              </p:cNvSpPr>
              <p:nvPr userDrawn="1"/>
            </p:nvSpPr>
            <p:spPr bwMode="auto">
              <a:xfrm>
                <a:off x="812" y="462"/>
                <a:ext cx="29" cy="35"/>
              </a:xfrm>
              <a:custGeom>
                <a:avLst/>
                <a:gdLst>
                  <a:gd name="T0" fmla="*/ 26 w 29"/>
                  <a:gd name="T1" fmla="*/ 5 h 35"/>
                  <a:gd name="T2" fmla="*/ 24 w 29"/>
                  <a:gd name="T3" fmla="*/ 5 h 35"/>
                  <a:gd name="T4" fmla="*/ 21 w 29"/>
                  <a:gd name="T5" fmla="*/ 5 h 35"/>
                  <a:gd name="T6" fmla="*/ 20 w 29"/>
                  <a:gd name="T7" fmla="*/ 5 h 35"/>
                  <a:gd name="T8" fmla="*/ 16 w 29"/>
                  <a:gd name="T9" fmla="*/ 5 h 35"/>
                  <a:gd name="T10" fmla="*/ 15 w 29"/>
                  <a:gd name="T11" fmla="*/ 6 h 35"/>
                  <a:gd name="T12" fmla="*/ 13 w 29"/>
                  <a:gd name="T13" fmla="*/ 8 h 35"/>
                  <a:gd name="T14" fmla="*/ 15 w 29"/>
                  <a:gd name="T15" fmla="*/ 12 h 35"/>
                  <a:gd name="T16" fmla="*/ 19 w 29"/>
                  <a:gd name="T17" fmla="*/ 15 h 35"/>
                  <a:gd name="T18" fmla="*/ 24 w 29"/>
                  <a:gd name="T19" fmla="*/ 20 h 35"/>
                  <a:gd name="T20" fmla="*/ 25 w 29"/>
                  <a:gd name="T21" fmla="*/ 26 h 35"/>
                  <a:gd name="T22" fmla="*/ 24 w 29"/>
                  <a:gd name="T23" fmla="*/ 29 h 35"/>
                  <a:gd name="T24" fmla="*/ 21 w 29"/>
                  <a:gd name="T25" fmla="*/ 31 h 35"/>
                  <a:gd name="T26" fmla="*/ 17 w 29"/>
                  <a:gd name="T27" fmla="*/ 33 h 35"/>
                  <a:gd name="T28" fmla="*/ 12 w 29"/>
                  <a:gd name="T29" fmla="*/ 34 h 35"/>
                  <a:gd name="T30" fmla="*/ 2 w 29"/>
                  <a:gd name="T31" fmla="*/ 28 h 35"/>
                  <a:gd name="T32" fmla="*/ 12 w 29"/>
                  <a:gd name="T33" fmla="*/ 28 h 35"/>
                  <a:gd name="T34" fmla="*/ 14 w 29"/>
                  <a:gd name="T35" fmla="*/ 28 h 35"/>
                  <a:gd name="T36" fmla="*/ 16 w 29"/>
                  <a:gd name="T37" fmla="*/ 28 h 35"/>
                  <a:gd name="T38" fmla="*/ 16 w 29"/>
                  <a:gd name="T39" fmla="*/ 26 h 35"/>
                  <a:gd name="T40" fmla="*/ 16 w 29"/>
                  <a:gd name="T41" fmla="*/ 24 h 35"/>
                  <a:gd name="T42" fmla="*/ 13 w 29"/>
                  <a:gd name="T43" fmla="*/ 20 h 35"/>
                  <a:gd name="T44" fmla="*/ 9 w 29"/>
                  <a:gd name="T45" fmla="*/ 15 h 35"/>
                  <a:gd name="T46" fmla="*/ 6 w 29"/>
                  <a:gd name="T47" fmla="*/ 11 h 35"/>
                  <a:gd name="T48" fmla="*/ 6 w 29"/>
                  <a:gd name="T49" fmla="*/ 6 h 35"/>
                  <a:gd name="T50" fmla="*/ 7 w 29"/>
                  <a:gd name="T51" fmla="*/ 3 h 35"/>
                  <a:gd name="T52" fmla="*/ 11 w 29"/>
                  <a:gd name="T53" fmla="*/ 1 h 35"/>
                  <a:gd name="T54" fmla="*/ 16 w 29"/>
                  <a:gd name="T55" fmla="*/ 0 h 35"/>
                  <a:gd name="T56" fmla="*/ 20 w 29"/>
                  <a:gd name="T57" fmla="*/ 0 h 35"/>
                  <a:gd name="T58" fmla="*/ 24 w 29"/>
                  <a:gd name="T59" fmla="*/ 0 h 35"/>
                  <a:gd name="T60" fmla="*/ 26 w 29"/>
                  <a:gd name="T61" fmla="*/ 0 h 35"/>
                  <a:gd name="T62" fmla="*/ 27 w 29"/>
                  <a:gd name="T63" fmla="*/ 5 h 3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29" h="35">
                    <a:moveTo>
                      <a:pt x="27" y="5"/>
                    </a:moveTo>
                    <a:lnTo>
                      <a:pt x="26" y="5"/>
                    </a:lnTo>
                    <a:lnTo>
                      <a:pt x="24" y="5"/>
                    </a:lnTo>
                    <a:lnTo>
                      <a:pt x="23" y="5"/>
                    </a:lnTo>
                    <a:lnTo>
                      <a:pt x="21" y="5"/>
                    </a:lnTo>
                    <a:lnTo>
                      <a:pt x="20" y="5"/>
                    </a:lnTo>
                    <a:lnTo>
                      <a:pt x="18" y="5"/>
                    </a:lnTo>
                    <a:lnTo>
                      <a:pt x="16" y="5"/>
                    </a:lnTo>
                    <a:lnTo>
                      <a:pt x="15" y="6"/>
                    </a:lnTo>
                    <a:lnTo>
                      <a:pt x="14" y="7"/>
                    </a:lnTo>
                    <a:lnTo>
                      <a:pt x="13" y="8"/>
                    </a:lnTo>
                    <a:lnTo>
                      <a:pt x="14" y="9"/>
                    </a:lnTo>
                    <a:lnTo>
                      <a:pt x="15" y="12"/>
                    </a:lnTo>
                    <a:lnTo>
                      <a:pt x="16" y="14"/>
                    </a:lnTo>
                    <a:lnTo>
                      <a:pt x="19" y="15"/>
                    </a:lnTo>
                    <a:lnTo>
                      <a:pt x="21" y="18"/>
                    </a:lnTo>
                    <a:lnTo>
                      <a:pt x="24" y="20"/>
                    </a:lnTo>
                    <a:lnTo>
                      <a:pt x="25" y="23"/>
                    </a:lnTo>
                    <a:lnTo>
                      <a:pt x="25" y="26"/>
                    </a:lnTo>
                    <a:lnTo>
                      <a:pt x="25" y="27"/>
                    </a:lnTo>
                    <a:lnTo>
                      <a:pt x="24" y="29"/>
                    </a:lnTo>
                    <a:lnTo>
                      <a:pt x="23" y="31"/>
                    </a:lnTo>
                    <a:lnTo>
                      <a:pt x="21" y="31"/>
                    </a:lnTo>
                    <a:lnTo>
                      <a:pt x="20" y="32"/>
                    </a:lnTo>
                    <a:lnTo>
                      <a:pt x="17" y="33"/>
                    </a:lnTo>
                    <a:lnTo>
                      <a:pt x="15" y="33"/>
                    </a:lnTo>
                    <a:lnTo>
                      <a:pt x="12" y="34"/>
                    </a:lnTo>
                    <a:lnTo>
                      <a:pt x="0" y="34"/>
                    </a:lnTo>
                    <a:lnTo>
                      <a:pt x="2" y="28"/>
                    </a:lnTo>
                    <a:lnTo>
                      <a:pt x="11" y="28"/>
                    </a:lnTo>
                    <a:lnTo>
                      <a:pt x="12" y="28"/>
                    </a:lnTo>
                    <a:lnTo>
                      <a:pt x="14" y="28"/>
                    </a:lnTo>
                    <a:lnTo>
                      <a:pt x="15" y="28"/>
                    </a:lnTo>
                    <a:lnTo>
                      <a:pt x="16" y="28"/>
                    </a:lnTo>
                    <a:lnTo>
                      <a:pt x="16" y="27"/>
                    </a:lnTo>
                    <a:lnTo>
                      <a:pt x="16" y="26"/>
                    </a:lnTo>
                    <a:lnTo>
                      <a:pt x="17" y="26"/>
                    </a:lnTo>
                    <a:lnTo>
                      <a:pt x="16" y="24"/>
                    </a:lnTo>
                    <a:lnTo>
                      <a:pt x="16" y="22"/>
                    </a:lnTo>
                    <a:lnTo>
                      <a:pt x="13" y="20"/>
                    </a:lnTo>
                    <a:lnTo>
                      <a:pt x="12" y="18"/>
                    </a:lnTo>
                    <a:lnTo>
                      <a:pt x="9" y="15"/>
                    </a:lnTo>
                    <a:lnTo>
                      <a:pt x="7" y="14"/>
                    </a:lnTo>
                    <a:lnTo>
                      <a:pt x="6" y="11"/>
                    </a:lnTo>
                    <a:lnTo>
                      <a:pt x="5" y="8"/>
                    </a:lnTo>
                    <a:lnTo>
                      <a:pt x="6" y="6"/>
                    </a:lnTo>
                    <a:lnTo>
                      <a:pt x="7" y="4"/>
                    </a:lnTo>
                    <a:lnTo>
                      <a:pt x="7" y="3"/>
                    </a:lnTo>
                    <a:lnTo>
                      <a:pt x="9" y="2"/>
                    </a:lnTo>
                    <a:lnTo>
                      <a:pt x="11" y="1"/>
                    </a:lnTo>
                    <a:lnTo>
                      <a:pt x="13" y="0"/>
                    </a:lnTo>
                    <a:lnTo>
                      <a:pt x="16" y="0"/>
                    </a:lnTo>
                    <a:lnTo>
                      <a:pt x="19" y="0"/>
                    </a:lnTo>
                    <a:lnTo>
                      <a:pt x="20" y="0"/>
                    </a:lnTo>
                    <a:lnTo>
                      <a:pt x="21" y="0"/>
                    </a:lnTo>
                    <a:lnTo>
                      <a:pt x="24" y="0"/>
                    </a:lnTo>
                    <a:lnTo>
                      <a:pt x="26" y="0"/>
                    </a:lnTo>
                    <a:lnTo>
                      <a:pt x="28" y="0"/>
                    </a:lnTo>
                    <a:lnTo>
                      <a:pt x="27" y="5"/>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grpSp>
            <p:nvGrpSpPr>
              <p:cNvPr id="1060" name="Group 68"/>
              <p:cNvGrpSpPr>
                <a:grpSpLocks noChangeAspect="1"/>
              </p:cNvGrpSpPr>
              <p:nvPr userDrawn="1"/>
            </p:nvGrpSpPr>
            <p:grpSpPr bwMode="auto">
              <a:xfrm>
                <a:off x="584" y="463"/>
                <a:ext cx="36" cy="34"/>
                <a:chOff x="463" y="745"/>
                <a:chExt cx="36" cy="34"/>
              </a:xfrm>
            </p:grpSpPr>
            <p:sp>
              <p:nvSpPr>
                <p:cNvPr id="1061" name="Freeform 69"/>
                <p:cNvSpPr>
                  <a:spLocks noChangeAspect="1"/>
                </p:cNvSpPr>
                <p:nvPr/>
              </p:nvSpPr>
              <p:spPr bwMode="auto">
                <a:xfrm>
                  <a:off x="466" y="745"/>
                  <a:ext cx="33" cy="17"/>
                </a:xfrm>
                <a:custGeom>
                  <a:avLst/>
                  <a:gdLst>
                    <a:gd name="T0" fmla="*/ 0 w 33"/>
                    <a:gd name="T1" fmla="*/ 16 h 17"/>
                    <a:gd name="T2" fmla="*/ 3 w 33"/>
                    <a:gd name="T3" fmla="*/ 0 h 17"/>
                    <a:gd name="T4" fmla="*/ 20 w 33"/>
                    <a:gd name="T5" fmla="*/ 0 h 17"/>
                    <a:gd name="T6" fmla="*/ 22 w 33"/>
                    <a:gd name="T7" fmla="*/ 0 h 17"/>
                    <a:gd name="T8" fmla="*/ 23 w 33"/>
                    <a:gd name="T9" fmla="*/ 0 h 17"/>
                    <a:gd name="T10" fmla="*/ 25 w 33"/>
                    <a:gd name="T11" fmla="*/ 1 h 17"/>
                    <a:gd name="T12" fmla="*/ 26 w 33"/>
                    <a:gd name="T13" fmla="*/ 1 h 17"/>
                    <a:gd name="T14" fmla="*/ 27 w 33"/>
                    <a:gd name="T15" fmla="*/ 2 h 17"/>
                    <a:gd name="T16" fmla="*/ 28 w 33"/>
                    <a:gd name="T17" fmla="*/ 2 h 17"/>
                    <a:gd name="T18" fmla="*/ 29 w 33"/>
                    <a:gd name="T19" fmla="*/ 3 h 17"/>
                    <a:gd name="T20" fmla="*/ 30 w 33"/>
                    <a:gd name="T21" fmla="*/ 4 h 17"/>
                    <a:gd name="T22" fmla="*/ 31 w 33"/>
                    <a:gd name="T23" fmla="*/ 5 h 17"/>
                    <a:gd name="T24" fmla="*/ 31 w 33"/>
                    <a:gd name="T25" fmla="*/ 6 h 17"/>
                    <a:gd name="T26" fmla="*/ 32 w 33"/>
                    <a:gd name="T27" fmla="*/ 8 h 17"/>
                    <a:gd name="T28" fmla="*/ 32 w 33"/>
                    <a:gd name="T29" fmla="*/ 9 h 17"/>
                    <a:gd name="T30" fmla="*/ 32 w 33"/>
                    <a:gd name="T31" fmla="*/ 10 h 17"/>
                    <a:gd name="T32" fmla="*/ 32 w 33"/>
                    <a:gd name="T33" fmla="*/ 12 h 17"/>
                    <a:gd name="T34" fmla="*/ 32 w 33"/>
                    <a:gd name="T35" fmla="*/ 13 h 17"/>
                    <a:gd name="T36" fmla="*/ 32 w 33"/>
                    <a:gd name="T37" fmla="*/ 15 h 17"/>
                    <a:gd name="T38" fmla="*/ 31 w 33"/>
                    <a:gd name="T39" fmla="*/ 16 h 17"/>
                    <a:gd name="T40" fmla="*/ 24 w 33"/>
                    <a:gd name="T41" fmla="*/ 16 h 17"/>
                    <a:gd name="T42" fmla="*/ 24 w 33"/>
                    <a:gd name="T43" fmla="*/ 16 h 17"/>
                    <a:gd name="T44" fmla="*/ 25 w 33"/>
                    <a:gd name="T45" fmla="*/ 14 h 17"/>
                    <a:gd name="T46" fmla="*/ 25 w 33"/>
                    <a:gd name="T47" fmla="*/ 13 h 17"/>
                    <a:gd name="T48" fmla="*/ 25 w 33"/>
                    <a:gd name="T49" fmla="*/ 11 h 17"/>
                    <a:gd name="T50" fmla="*/ 24 w 33"/>
                    <a:gd name="T51" fmla="*/ 9 h 17"/>
                    <a:gd name="T52" fmla="*/ 24 w 33"/>
                    <a:gd name="T53" fmla="*/ 8 h 17"/>
                    <a:gd name="T54" fmla="*/ 23 w 33"/>
                    <a:gd name="T55" fmla="*/ 7 h 17"/>
                    <a:gd name="T56" fmla="*/ 21 w 33"/>
                    <a:gd name="T57" fmla="*/ 6 h 17"/>
                    <a:gd name="T58" fmla="*/ 19 w 33"/>
                    <a:gd name="T59" fmla="*/ 5 h 17"/>
                    <a:gd name="T60" fmla="*/ 17 w 33"/>
                    <a:gd name="T61" fmla="*/ 5 h 17"/>
                    <a:gd name="T62" fmla="*/ 10 w 33"/>
                    <a:gd name="T63" fmla="*/ 5 h 17"/>
                    <a:gd name="T64" fmla="*/ 7 w 33"/>
                    <a:gd name="T65" fmla="*/ 16 h 17"/>
                    <a:gd name="T66" fmla="*/ 0 w 33"/>
                    <a:gd name="T67" fmla="*/ 16 h 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3" h="17">
                      <a:moveTo>
                        <a:pt x="0" y="16"/>
                      </a:moveTo>
                      <a:lnTo>
                        <a:pt x="3" y="0"/>
                      </a:lnTo>
                      <a:lnTo>
                        <a:pt x="20" y="0"/>
                      </a:lnTo>
                      <a:lnTo>
                        <a:pt x="22" y="0"/>
                      </a:lnTo>
                      <a:lnTo>
                        <a:pt x="23" y="0"/>
                      </a:lnTo>
                      <a:lnTo>
                        <a:pt x="25" y="1"/>
                      </a:lnTo>
                      <a:lnTo>
                        <a:pt x="26" y="1"/>
                      </a:lnTo>
                      <a:lnTo>
                        <a:pt x="27" y="2"/>
                      </a:lnTo>
                      <a:lnTo>
                        <a:pt x="28" y="2"/>
                      </a:lnTo>
                      <a:lnTo>
                        <a:pt x="29" y="3"/>
                      </a:lnTo>
                      <a:lnTo>
                        <a:pt x="30" y="4"/>
                      </a:lnTo>
                      <a:lnTo>
                        <a:pt x="31" y="5"/>
                      </a:lnTo>
                      <a:lnTo>
                        <a:pt x="31" y="6"/>
                      </a:lnTo>
                      <a:lnTo>
                        <a:pt x="32" y="8"/>
                      </a:lnTo>
                      <a:lnTo>
                        <a:pt x="32" y="9"/>
                      </a:lnTo>
                      <a:lnTo>
                        <a:pt x="32" y="10"/>
                      </a:lnTo>
                      <a:lnTo>
                        <a:pt x="32" y="12"/>
                      </a:lnTo>
                      <a:lnTo>
                        <a:pt x="32" y="13"/>
                      </a:lnTo>
                      <a:lnTo>
                        <a:pt x="32" y="15"/>
                      </a:lnTo>
                      <a:lnTo>
                        <a:pt x="31" y="16"/>
                      </a:lnTo>
                      <a:lnTo>
                        <a:pt x="24" y="16"/>
                      </a:lnTo>
                      <a:lnTo>
                        <a:pt x="25" y="14"/>
                      </a:lnTo>
                      <a:lnTo>
                        <a:pt x="25" y="13"/>
                      </a:lnTo>
                      <a:lnTo>
                        <a:pt x="25" y="11"/>
                      </a:lnTo>
                      <a:lnTo>
                        <a:pt x="24" y="9"/>
                      </a:lnTo>
                      <a:lnTo>
                        <a:pt x="24" y="8"/>
                      </a:lnTo>
                      <a:lnTo>
                        <a:pt x="23" y="7"/>
                      </a:lnTo>
                      <a:lnTo>
                        <a:pt x="21" y="6"/>
                      </a:lnTo>
                      <a:lnTo>
                        <a:pt x="19" y="5"/>
                      </a:lnTo>
                      <a:lnTo>
                        <a:pt x="17" y="5"/>
                      </a:lnTo>
                      <a:lnTo>
                        <a:pt x="10" y="5"/>
                      </a:lnTo>
                      <a:lnTo>
                        <a:pt x="7" y="16"/>
                      </a:lnTo>
                      <a:lnTo>
                        <a:pt x="0" y="16"/>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62" name="Freeform 70"/>
                <p:cNvSpPr>
                  <a:spLocks noChangeAspect="1"/>
                </p:cNvSpPr>
                <p:nvPr/>
              </p:nvSpPr>
              <p:spPr bwMode="auto">
                <a:xfrm>
                  <a:off x="463" y="762"/>
                  <a:ext cx="35" cy="17"/>
                </a:xfrm>
                <a:custGeom>
                  <a:avLst/>
                  <a:gdLst>
                    <a:gd name="T0" fmla="*/ 3 w 35"/>
                    <a:gd name="T1" fmla="*/ 0 h 17"/>
                    <a:gd name="T2" fmla="*/ 0 w 35"/>
                    <a:gd name="T3" fmla="*/ 16 h 17"/>
                    <a:gd name="T4" fmla="*/ 15 w 35"/>
                    <a:gd name="T5" fmla="*/ 16 h 17"/>
                    <a:gd name="T6" fmla="*/ 16 w 35"/>
                    <a:gd name="T7" fmla="*/ 16 h 17"/>
                    <a:gd name="T8" fmla="*/ 18 w 35"/>
                    <a:gd name="T9" fmla="*/ 16 h 17"/>
                    <a:gd name="T10" fmla="*/ 20 w 35"/>
                    <a:gd name="T11" fmla="*/ 15 h 17"/>
                    <a:gd name="T12" fmla="*/ 21 w 35"/>
                    <a:gd name="T13" fmla="*/ 15 h 17"/>
                    <a:gd name="T14" fmla="*/ 23 w 35"/>
                    <a:gd name="T15" fmla="*/ 14 h 17"/>
                    <a:gd name="T16" fmla="*/ 24 w 35"/>
                    <a:gd name="T17" fmla="*/ 13 h 17"/>
                    <a:gd name="T18" fmla="*/ 26 w 35"/>
                    <a:gd name="T19" fmla="*/ 13 h 17"/>
                    <a:gd name="T20" fmla="*/ 27 w 35"/>
                    <a:gd name="T21" fmla="*/ 12 h 17"/>
                    <a:gd name="T22" fmla="*/ 29 w 35"/>
                    <a:gd name="T23" fmla="*/ 10 h 17"/>
                    <a:gd name="T24" fmla="*/ 30 w 35"/>
                    <a:gd name="T25" fmla="*/ 9 h 17"/>
                    <a:gd name="T26" fmla="*/ 31 w 35"/>
                    <a:gd name="T27" fmla="*/ 8 h 17"/>
                    <a:gd name="T28" fmla="*/ 32 w 35"/>
                    <a:gd name="T29" fmla="*/ 6 h 17"/>
                    <a:gd name="T30" fmla="*/ 32 w 35"/>
                    <a:gd name="T31" fmla="*/ 5 h 17"/>
                    <a:gd name="T32" fmla="*/ 33 w 35"/>
                    <a:gd name="T33" fmla="*/ 3 h 17"/>
                    <a:gd name="T34" fmla="*/ 34 w 35"/>
                    <a:gd name="T35" fmla="*/ 1 h 17"/>
                    <a:gd name="T36" fmla="*/ 34 w 35"/>
                    <a:gd name="T37" fmla="*/ 0 h 17"/>
                    <a:gd name="T38" fmla="*/ 27 w 35"/>
                    <a:gd name="T39" fmla="*/ 0 h 17"/>
                    <a:gd name="T40" fmla="*/ 27 w 35"/>
                    <a:gd name="T41" fmla="*/ 1 h 17"/>
                    <a:gd name="T42" fmla="*/ 26 w 35"/>
                    <a:gd name="T43" fmla="*/ 2 h 17"/>
                    <a:gd name="T44" fmla="*/ 26 w 35"/>
                    <a:gd name="T45" fmla="*/ 3 h 17"/>
                    <a:gd name="T46" fmla="*/ 25 w 35"/>
                    <a:gd name="T47" fmla="*/ 5 h 17"/>
                    <a:gd name="T48" fmla="*/ 25 w 35"/>
                    <a:gd name="T49" fmla="*/ 6 h 17"/>
                    <a:gd name="T50" fmla="*/ 24 w 35"/>
                    <a:gd name="T51" fmla="*/ 7 h 17"/>
                    <a:gd name="T52" fmla="*/ 23 w 35"/>
                    <a:gd name="T53" fmla="*/ 7 h 17"/>
                    <a:gd name="T54" fmla="*/ 22 w 35"/>
                    <a:gd name="T55" fmla="*/ 8 h 17"/>
                    <a:gd name="T56" fmla="*/ 21 w 35"/>
                    <a:gd name="T57" fmla="*/ 9 h 17"/>
                    <a:gd name="T58" fmla="*/ 20 w 35"/>
                    <a:gd name="T59" fmla="*/ 9 h 17"/>
                    <a:gd name="T60" fmla="*/ 19 w 35"/>
                    <a:gd name="T61" fmla="*/ 10 h 17"/>
                    <a:gd name="T62" fmla="*/ 18 w 35"/>
                    <a:gd name="T63" fmla="*/ 10 h 17"/>
                    <a:gd name="T64" fmla="*/ 16 w 35"/>
                    <a:gd name="T65" fmla="*/ 11 h 17"/>
                    <a:gd name="T66" fmla="*/ 15 w 35"/>
                    <a:gd name="T67" fmla="*/ 11 h 17"/>
                    <a:gd name="T68" fmla="*/ 13 w 35"/>
                    <a:gd name="T69" fmla="*/ 11 h 17"/>
                    <a:gd name="T70" fmla="*/ 8 w 35"/>
                    <a:gd name="T71" fmla="*/ 11 h 17"/>
                    <a:gd name="T72" fmla="*/ 11 w 35"/>
                    <a:gd name="T73" fmla="*/ 0 h 17"/>
                    <a:gd name="T74" fmla="*/ 3 w 35"/>
                    <a:gd name="T75" fmla="*/ 0 h 17"/>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5" h="17">
                      <a:moveTo>
                        <a:pt x="3" y="0"/>
                      </a:moveTo>
                      <a:lnTo>
                        <a:pt x="0" y="16"/>
                      </a:lnTo>
                      <a:lnTo>
                        <a:pt x="15" y="16"/>
                      </a:lnTo>
                      <a:lnTo>
                        <a:pt x="16" y="16"/>
                      </a:lnTo>
                      <a:lnTo>
                        <a:pt x="18" y="16"/>
                      </a:lnTo>
                      <a:lnTo>
                        <a:pt x="20" y="15"/>
                      </a:lnTo>
                      <a:lnTo>
                        <a:pt x="21" y="15"/>
                      </a:lnTo>
                      <a:lnTo>
                        <a:pt x="23" y="14"/>
                      </a:lnTo>
                      <a:lnTo>
                        <a:pt x="24" y="13"/>
                      </a:lnTo>
                      <a:lnTo>
                        <a:pt x="26" y="13"/>
                      </a:lnTo>
                      <a:lnTo>
                        <a:pt x="27" y="12"/>
                      </a:lnTo>
                      <a:lnTo>
                        <a:pt x="29" y="10"/>
                      </a:lnTo>
                      <a:lnTo>
                        <a:pt x="30" y="9"/>
                      </a:lnTo>
                      <a:lnTo>
                        <a:pt x="31" y="8"/>
                      </a:lnTo>
                      <a:lnTo>
                        <a:pt x="32" y="6"/>
                      </a:lnTo>
                      <a:lnTo>
                        <a:pt x="32" y="5"/>
                      </a:lnTo>
                      <a:lnTo>
                        <a:pt x="33" y="3"/>
                      </a:lnTo>
                      <a:lnTo>
                        <a:pt x="34" y="1"/>
                      </a:lnTo>
                      <a:lnTo>
                        <a:pt x="34" y="0"/>
                      </a:lnTo>
                      <a:lnTo>
                        <a:pt x="27" y="0"/>
                      </a:lnTo>
                      <a:lnTo>
                        <a:pt x="27" y="1"/>
                      </a:lnTo>
                      <a:lnTo>
                        <a:pt x="26" y="2"/>
                      </a:lnTo>
                      <a:lnTo>
                        <a:pt x="26" y="3"/>
                      </a:lnTo>
                      <a:lnTo>
                        <a:pt x="25" y="5"/>
                      </a:lnTo>
                      <a:lnTo>
                        <a:pt x="25" y="6"/>
                      </a:lnTo>
                      <a:lnTo>
                        <a:pt x="24" y="7"/>
                      </a:lnTo>
                      <a:lnTo>
                        <a:pt x="23" y="7"/>
                      </a:lnTo>
                      <a:lnTo>
                        <a:pt x="22" y="8"/>
                      </a:lnTo>
                      <a:lnTo>
                        <a:pt x="21" y="9"/>
                      </a:lnTo>
                      <a:lnTo>
                        <a:pt x="20" y="9"/>
                      </a:lnTo>
                      <a:lnTo>
                        <a:pt x="19" y="10"/>
                      </a:lnTo>
                      <a:lnTo>
                        <a:pt x="18" y="10"/>
                      </a:lnTo>
                      <a:lnTo>
                        <a:pt x="16" y="11"/>
                      </a:lnTo>
                      <a:lnTo>
                        <a:pt x="15" y="11"/>
                      </a:lnTo>
                      <a:lnTo>
                        <a:pt x="13" y="11"/>
                      </a:lnTo>
                      <a:lnTo>
                        <a:pt x="8" y="11"/>
                      </a:lnTo>
                      <a:lnTo>
                        <a:pt x="11" y="0"/>
                      </a:lnTo>
                      <a:lnTo>
                        <a:pt x="3" y="0"/>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grpSp>
        </p:grpSp>
        <p:sp>
          <p:nvSpPr>
            <p:cNvPr id="1032" name="Line 71"/>
            <p:cNvSpPr>
              <a:spLocks noChangeAspect="1" noChangeShapeType="1"/>
            </p:cNvSpPr>
            <p:nvPr userDrawn="1"/>
          </p:nvSpPr>
          <p:spPr bwMode="auto">
            <a:xfrm>
              <a:off x="402" y="465"/>
              <a:ext cx="420"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dirty="0">
                <a:solidFill>
                  <a:srgbClr val="000000"/>
                </a:solidFill>
              </a:endParaRPr>
            </a:p>
          </p:txBody>
        </p:sp>
        <p:grpSp>
          <p:nvGrpSpPr>
            <p:cNvPr id="1033" name="Group 72"/>
            <p:cNvGrpSpPr>
              <a:grpSpLocks noChangeAspect="1"/>
            </p:cNvGrpSpPr>
            <p:nvPr userDrawn="1"/>
          </p:nvGrpSpPr>
          <p:grpSpPr bwMode="auto">
            <a:xfrm>
              <a:off x="394" y="480"/>
              <a:ext cx="426" cy="32"/>
              <a:chOff x="387" y="524"/>
              <a:chExt cx="474" cy="36"/>
            </a:xfrm>
          </p:grpSpPr>
          <p:sp>
            <p:nvSpPr>
              <p:cNvPr id="1034" name="Freeform 73"/>
              <p:cNvSpPr>
                <a:spLocks noChangeAspect="1"/>
              </p:cNvSpPr>
              <p:nvPr userDrawn="1"/>
            </p:nvSpPr>
            <p:spPr bwMode="auto">
              <a:xfrm>
                <a:off x="387" y="524"/>
                <a:ext cx="31" cy="35"/>
              </a:xfrm>
              <a:custGeom>
                <a:avLst/>
                <a:gdLst>
                  <a:gd name="T0" fmla="*/ 16 w 31"/>
                  <a:gd name="T1" fmla="*/ 21 h 35"/>
                  <a:gd name="T2" fmla="*/ 15 w 31"/>
                  <a:gd name="T3" fmla="*/ 21 h 35"/>
                  <a:gd name="T4" fmla="*/ 13 w 31"/>
                  <a:gd name="T5" fmla="*/ 21 h 35"/>
                  <a:gd name="T6" fmla="*/ 13 w 31"/>
                  <a:gd name="T7" fmla="*/ 21 h 35"/>
                  <a:gd name="T8" fmla="*/ 13 w 31"/>
                  <a:gd name="T9" fmla="*/ 16 h 35"/>
                  <a:gd name="T10" fmla="*/ 13 w 31"/>
                  <a:gd name="T11" fmla="*/ 16 h 35"/>
                  <a:gd name="T12" fmla="*/ 14 w 31"/>
                  <a:gd name="T13" fmla="*/ 16 h 35"/>
                  <a:gd name="T14" fmla="*/ 15 w 31"/>
                  <a:gd name="T15" fmla="*/ 16 h 35"/>
                  <a:gd name="T16" fmla="*/ 16 w 31"/>
                  <a:gd name="T17" fmla="*/ 16 h 35"/>
                  <a:gd name="T18" fmla="*/ 18 w 31"/>
                  <a:gd name="T19" fmla="*/ 16 h 35"/>
                  <a:gd name="T20" fmla="*/ 19 w 31"/>
                  <a:gd name="T21" fmla="*/ 15 h 35"/>
                  <a:gd name="T22" fmla="*/ 20 w 31"/>
                  <a:gd name="T23" fmla="*/ 14 h 35"/>
                  <a:gd name="T24" fmla="*/ 21 w 31"/>
                  <a:gd name="T25" fmla="*/ 14 h 35"/>
                  <a:gd name="T26" fmla="*/ 22 w 31"/>
                  <a:gd name="T27" fmla="*/ 14 h 35"/>
                  <a:gd name="T28" fmla="*/ 23 w 31"/>
                  <a:gd name="T29" fmla="*/ 12 h 35"/>
                  <a:gd name="T30" fmla="*/ 23 w 31"/>
                  <a:gd name="T31" fmla="*/ 11 h 35"/>
                  <a:gd name="T32" fmla="*/ 23 w 31"/>
                  <a:gd name="T33" fmla="*/ 10 h 35"/>
                  <a:gd name="T34" fmla="*/ 23 w 31"/>
                  <a:gd name="T35" fmla="*/ 9 h 35"/>
                  <a:gd name="T36" fmla="*/ 23 w 31"/>
                  <a:gd name="T37" fmla="*/ 7 h 35"/>
                  <a:gd name="T38" fmla="*/ 21 w 31"/>
                  <a:gd name="T39" fmla="*/ 6 h 35"/>
                  <a:gd name="T40" fmla="*/ 19 w 31"/>
                  <a:gd name="T41" fmla="*/ 6 h 35"/>
                  <a:gd name="T42" fmla="*/ 13 w 31"/>
                  <a:gd name="T43" fmla="*/ 6 h 35"/>
                  <a:gd name="T44" fmla="*/ 8 w 31"/>
                  <a:gd name="T45" fmla="*/ 34 h 35"/>
                  <a:gd name="T46" fmla="*/ 0 w 31"/>
                  <a:gd name="T47" fmla="*/ 34 h 35"/>
                  <a:gd name="T48" fmla="*/ 7 w 31"/>
                  <a:gd name="T49" fmla="*/ 0 h 35"/>
                  <a:gd name="T50" fmla="*/ 23 w 31"/>
                  <a:gd name="T51" fmla="*/ 0 h 35"/>
                  <a:gd name="T52" fmla="*/ 25 w 31"/>
                  <a:gd name="T53" fmla="*/ 1 h 35"/>
                  <a:gd name="T54" fmla="*/ 27 w 31"/>
                  <a:gd name="T55" fmla="*/ 1 h 35"/>
                  <a:gd name="T56" fmla="*/ 28 w 31"/>
                  <a:gd name="T57" fmla="*/ 3 h 35"/>
                  <a:gd name="T58" fmla="*/ 29 w 31"/>
                  <a:gd name="T59" fmla="*/ 4 h 35"/>
                  <a:gd name="T60" fmla="*/ 30 w 31"/>
                  <a:gd name="T61" fmla="*/ 6 h 35"/>
                  <a:gd name="T62" fmla="*/ 30 w 31"/>
                  <a:gd name="T63" fmla="*/ 8 h 35"/>
                  <a:gd name="T64" fmla="*/ 30 w 31"/>
                  <a:gd name="T65" fmla="*/ 9 h 35"/>
                  <a:gd name="T66" fmla="*/ 30 w 31"/>
                  <a:gd name="T67" fmla="*/ 11 h 35"/>
                  <a:gd name="T68" fmla="*/ 29 w 31"/>
                  <a:gd name="T69" fmla="*/ 13 h 35"/>
                  <a:gd name="T70" fmla="*/ 28 w 31"/>
                  <a:gd name="T71" fmla="*/ 15 h 35"/>
                  <a:gd name="T72" fmla="*/ 27 w 31"/>
                  <a:gd name="T73" fmla="*/ 17 h 35"/>
                  <a:gd name="T74" fmla="*/ 25 w 31"/>
                  <a:gd name="T75" fmla="*/ 18 h 35"/>
                  <a:gd name="T76" fmla="*/ 23 w 31"/>
                  <a:gd name="T77" fmla="*/ 20 h 35"/>
                  <a:gd name="T78" fmla="*/ 21 w 31"/>
                  <a:gd name="T79" fmla="*/ 20 h 35"/>
                  <a:gd name="T80" fmla="*/ 18 w 31"/>
                  <a:gd name="T81" fmla="*/ 21 h 35"/>
                  <a:gd name="T82" fmla="*/ 16 w 31"/>
                  <a:gd name="T83" fmla="*/ 21 h 35"/>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1" h="35">
                    <a:moveTo>
                      <a:pt x="16" y="21"/>
                    </a:moveTo>
                    <a:lnTo>
                      <a:pt x="15" y="21"/>
                    </a:lnTo>
                    <a:lnTo>
                      <a:pt x="13" y="21"/>
                    </a:lnTo>
                    <a:lnTo>
                      <a:pt x="13" y="16"/>
                    </a:lnTo>
                    <a:lnTo>
                      <a:pt x="14" y="16"/>
                    </a:lnTo>
                    <a:lnTo>
                      <a:pt x="15" y="16"/>
                    </a:lnTo>
                    <a:lnTo>
                      <a:pt x="16" y="16"/>
                    </a:lnTo>
                    <a:lnTo>
                      <a:pt x="18" y="16"/>
                    </a:lnTo>
                    <a:lnTo>
                      <a:pt x="19" y="15"/>
                    </a:lnTo>
                    <a:lnTo>
                      <a:pt x="20" y="14"/>
                    </a:lnTo>
                    <a:lnTo>
                      <a:pt x="21" y="14"/>
                    </a:lnTo>
                    <a:lnTo>
                      <a:pt x="22" y="14"/>
                    </a:lnTo>
                    <a:lnTo>
                      <a:pt x="23" y="12"/>
                    </a:lnTo>
                    <a:lnTo>
                      <a:pt x="23" y="11"/>
                    </a:lnTo>
                    <a:lnTo>
                      <a:pt x="23" y="10"/>
                    </a:lnTo>
                    <a:lnTo>
                      <a:pt x="23" y="9"/>
                    </a:lnTo>
                    <a:lnTo>
                      <a:pt x="23" y="7"/>
                    </a:lnTo>
                    <a:lnTo>
                      <a:pt x="21" y="6"/>
                    </a:lnTo>
                    <a:lnTo>
                      <a:pt x="19" y="6"/>
                    </a:lnTo>
                    <a:lnTo>
                      <a:pt x="13" y="6"/>
                    </a:lnTo>
                    <a:lnTo>
                      <a:pt x="8" y="34"/>
                    </a:lnTo>
                    <a:lnTo>
                      <a:pt x="0" y="34"/>
                    </a:lnTo>
                    <a:lnTo>
                      <a:pt x="7" y="0"/>
                    </a:lnTo>
                    <a:lnTo>
                      <a:pt x="23" y="0"/>
                    </a:lnTo>
                    <a:lnTo>
                      <a:pt x="25" y="1"/>
                    </a:lnTo>
                    <a:lnTo>
                      <a:pt x="27" y="1"/>
                    </a:lnTo>
                    <a:lnTo>
                      <a:pt x="28" y="3"/>
                    </a:lnTo>
                    <a:lnTo>
                      <a:pt x="29" y="4"/>
                    </a:lnTo>
                    <a:lnTo>
                      <a:pt x="30" y="6"/>
                    </a:lnTo>
                    <a:lnTo>
                      <a:pt x="30" y="8"/>
                    </a:lnTo>
                    <a:lnTo>
                      <a:pt x="30" y="9"/>
                    </a:lnTo>
                    <a:lnTo>
                      <a:pt x="30" y="11"/>
                    </a:lnTo>
                    <a:lnTo>
                      <a:pt x="29" y="13"/>
                    </a:lnTo>
                    <a:lnTo>
                      <a:pt x="28" y="15"/>
                    </a:lnTo>
                    <a:lnTo>
                      <a:pt x="27" y="17"/>
                    </a:lnTo>
                    <a:lnTo>
                      <a:pt x="25" y="18"/>
                    </a:lnTo>
                    <a:lnTo>
                      <a:pt x="23" y="20"/>
                    </a:lnTo>
                    <a:lnTo>
                      <a:pt x="21" y="20"/>
                    </a:lnTo>
                    <a:lnTo>
                      <a:pt x="18" y="21"/>
                    </a:lnTo>
                    <a:lnTo>
                      <a:pt x="16" y="21"/>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35" name="Freeform 74"/>
              <p:cNvSpPr>
                <a:spLocks noChangeAspect="1"/>
              </p:cNvSpPr>
              <p:nvPr userDrawn="1"/>
            </p:nvSpPr>
            <p:spPr bwMode="auto">
              <a:xfrm>
                <a:off x="470" y="524"/>
                <a:ext cx="29" cy="35"/>
              </a:xfrm>
              <a:custGeom>
                <a:avLst/>
                <a:gdLst>
                  <a:gd name="T0" fmla="*/ 26 w 29"/>
                  <a:gd name="T1" fmla="*/ 6 h 35"/>
                  <a:gd name="T2" fmla="*/ 24 w 29"/>
                  <a:gd name="T3" fmla="*/ 6 h 35"/>
                  <a:gd name="T4" fmla="*/ 21 w 29"/>
                  <a:gd name="T5" fmla="*/ 6 h 35"/>
                  <a:gd name="T6" fmla="*/ 19 w 29"/>
                  <a:gd name="T7" fmla="*/ 6 h 35"/>
                  <a:gd name="T8" fmla="*/ 16 w 29"/>
                  <a:gd name="T9" fmla="*/ 6 h 35"/>
                  <a:gd name="T10" fmla="*/ 15 w 29"/>
                  <a:gd name="T11" fmla="*/ 6 h 35"/>
                  <a:gd name="T12" fmla="*/ 13 w 29"/>
                  <a:gd name="T13" fmla="*/ 7 h 35"/>
                  <a:gd name="T14" fmla="*/ 13 w 29"/>
                  <a:gd name="T15" fmla="*/ 10 h 35"/>
                  <a:gd name="T16" fmla="*/ 16 w 29"/>
                  <a:gd name="T17" fmla="*/ 14 h 35"/>
                  <a:gd name="T18" fmla="*/ 21 w 29"/>
                  <a:gd name="T19" fmla="*/ 18 h 35"/>
                  <a:gd name="T20" fmla="*/ 25 w 29"/>
                  <a:gd name="T21" fmla="*/ 23 h 35"/>
                  <a:gd name="T22" fmla="*/ 24 w 29"/>
                  <a:gd name="T23" fmla="*/ 28 h 35"/>
                  <a:gd name="T24" fmla="*/ 22 w 29"/>
                  <a:gd name="T25" fmla="*/ 31 h 35"/>
                  <a:gd name="T26" fmla="*/ 19 w 29"/>
                  <a:gd name="T27" fmla="*/ 33 h 35"/>
                  <a:gd name="T28" fmla="*/ 14 w 29"/>
                  <a:gd name="T29" fmla="*/ 34 h 35"/>
                  <a:gd name="T30" fmla="*/ 0 w 29"/>
                  <a:gd name="T31" fmla="*/ 34 h 35"/>
                  <a:gd name="T32" fmla="*/ 10 w 29"/>
                  <a:gd name="T33" fmla="*/ 29 h 35"/>
                  <a:gd name="T34" fmla="*/ 12 w 29"/>
                  <a:gd name="T35" fmla="*/ 29 h 35"/>
                  <a:gd name="T36" fmla="*/ 14 w 29"/>
                  <a:gd name="T37" fmla="*/ 28 h 35"/>
                  <a:gd name="T38" fmla="*/ 16 w 29"/>
                  <a:gd name="T39" fmla="*/ 27 h 35"/>
                  <a:gd name="T40" fmla="*/ 16 w 29"/>
                  <a:gd name="T41" fmla="*/ 26 h 35"/>
                  <a:gd name="T42" fmla="*/ 15 w 29"/>
                  <a:gd name="T43" fmla="*/ 22 h 35"/>
                  <a:gd name="T44" fmla="*/ 11 w 29"/>
                  <a:gd name="T45" fmla="*/ 18 h 35"/>
                  <a:gd name="T46" fmla="*/ 7 w 29"/>
                  <a:gd name="T47" fmla="*/ 14 h 35"/>
                  <a:gd name="T48" fmla="*/ 5 w 29"/>
                  <a:gd name="T49" fmla="*/ 9 h 35"/>
                  <a:gd name="T50" fmla="*/ 6 w 29"/>
                  <a:gd name="T51" fmla="*/ 5 h 35"/>
                  <a:gd name="T52" fmla="*/ 8 w 29"/>
                  <a:gd name="T53" fmla="*/ 3 h 35"/>
                  <a:gd name="T54" fmla="*/ 12 w 29"/>
                  <a:gd name="T55" fmla="*/ 1 h 35"/>
                  <a:gd name="T56" fmla="*/ 18 w 29"/>
                  <a:gd name="T57" fmla="*/ 0 h 35"/>
                  <a:gd name="T58" fmla="*/ 20 w 29"/>
                  <a:gd name="T59" fmla="*/ 0 h 35"/>
                  <a:gd name="T60" fmla="*/ 23 w 29"/>
                  <a:gd name="T61" fmla="*/ 0 h 35"/>
                  <a:gd name="T62" fmla="*/ 26 w 29"/>
                  <a:gd name="T63" fmla="*/ 0 h 35"/>
                  <a:gd name="T64" fmla="*/ 28 w 29"/>
                  <a:gd name="T65" fmla="*/ 0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9" h="35">
                    <a:moveTo>
                      <a:pt x="26" y="6"/>
                    </a:moveTo>
                    <a:lnTo>
                      <a:pt x="26" y="6"/>
                    </a:lnTo>
                    <a:lnTo>
                      <a:pt x="25" y="6"/>
                    </a:lnTo>
                    <a:lnTo>
                      <a:pt x="24" y="6"/>
                    </a:lnTo>
                    <a:lnTo>
                      <a:pt x="22" y="6"/>
                    </a:lnTo>
                    <a:lnTo>
                      <a:pt x="21" y="6"/>
                    </a:lnTo>
                    <a:lnTo>
                      <a:pt x="20" y="6"/>
                    </a:lnTo>
                    <a:lnTo>
                      <a:pt x="19" y="6"/>
                    </a:lnTo>
                    <a:lnTo>
                      <a:pt x="17" y="6"/>
                    </a:lnTo>
                    <a:lnTo>
                      <a:pt x="16" y="6"/>
                    </a:lnTo>
                    <a:lnTo>
                      <a:pt x="15" y="6"/>
                    </a:lnTo>
                    <a:lnTo>
                      <a:pt x="14" y="7"/>
                    </a:lnTo>
                    <a:lnTo>
                      <a:pt x="13" y="7"/>
                    </a:lnTo>
                    <a:lnTo>
                      <a:pt x="13" y="8"/>
                    </a:lnTo>
                    <a:lnTo>
                      <a:pt x="13" y="10"/>
                    </a:lnTo>
                    <a:lnTo>
                      <a:pt x="14" y="12"/>
                    </a:lnTo>
                    <a:lnTo>
                      <a:pt x="16" y="14"/>
                    </a:lnTo>
                    <a:lnTo>
                      <a:pt x="19" y="16"/>
                    </a:lnTo>
                    <a:lnTo>
                      <a:pt x="21" y="18"/>
                    </a:lnTo>
                    <a:lnTo>
                      <a:pt x="23" y="20"/>
                    </a:lnTo>
                    <a:lnTo>
                      <a:pt x="25" y="23"/>
                    </a:lnTo>
                    <a:lnTo>
                      <a:pt x="25" y="26"/>
                    </a:lnTo>
                    <a:lnTo>
                      <a:pt x="24" y="28"/>
                    </a:lnTo>
                    <a:lnTo>
                      <a:pt x="23" y="29"/>
                    </a:lnTo>
                    <a:lnTo>
                      <a:pt x="22" y="31"/>
                    </a:lnTo>
                    <a:lnTo>
                      <a:pt x="21" y="31"/>
                    </a:lnTo>
                    <a:lnTo>
                      <a:pt x="19" y="33"/>
                    </a:lnTo>
                    <a:lnTo>
                      <a:pt x="16" y="33"/>
                    </a:lnTo>
                    <a:lnTo>
                      <a:pt x="14" y="34"/>
                    </a:lnTo>
                    <a:lnTo>
                      <a:pt x="11" y="34"/>
                    </a:lnTo>
                    <a:lnTo>
                      <a:pt x="0" y="34"/>
                    </a:lnTo>
                    <a:lnTo>
                      <a:pt x="1" y="29"/>
                    </a:lnTo>
                    <a:lnTo>
                      <a:pt x="10" y="29"/>
                    </a:lnTo>
                    <a:lnTo>
                      <a:pt x="11" y="29"/>
                    </a:lnTo>
                    <a:lnTo>
                      <a:pt x="12" y="29"/>
                    </a:lnTo>
                    <a:lnTo>
                      <a:pt x="13" y="29"/>
                    </a:lnTo>
                    <a:lnTo>
                      <a:pt x="14" y="28"/>
                    </a:lnTo>
                    <a:lnTo>
                      <a:pt x="15" y="28"/>
                    </a:lnTo>
                    <a:lnTo>
                      <a:pt x="16" y="27"/>
                    </a:lnTo>
                    <a:lnTo>
                      <a:pt x="16" y="26"/>
                    </a:lnTo>
                    <a:lnTo>
                      <a:pt x="16" y="24"/>
                    </a:lnTo>
                    <a:lnTo>
                      <a:pt x="15" y="22"/>
                    </a:lnTo>
                    <a:lnTo>
                      <a:pt x="13" y="20"/>
                    </a:lnTo>
                    <a:lnTo>
                      <a:pt x="11" y="18"/>
                    </a:lnTo>
                    <a:lnTo>
                      <a:pt x="8" y="16"/>
                    </a:lnTo>
                    <a:lnTo>
                      <a:pt x="7" y="14"/>
                    </a:lnTo>
                    <a:lnTo>
                      <a:pt x="5" y="11"/>
                    </a:lnTo>
                    <a:lnTo>
                      <a:pt x="5" y="9"/>
                    </a:lnTo>
                    <a:lnTo>
                      <a:pt x="5" y="7"/>
                    </a:lnTo>
                    <a:lnTo>
                      <a:pt x="6" y="5"/>
                    </a:lnTo>
                    <a:lnTo>
                      <a:pt x="7" y="3"/>
                    </a:lnTo>
                    <a:lnTo>
                      <a:pt x="8" y="3"/>
                    </a:lnTo>
                    <a:lnTo>
                      <a:pt x="11" y="2"/>
                    </a:lnTo>
                    <a:lnTo>
                      <a:pt x="12" y="1"/>
                    </a:lnTo>
                    <a:lnTo>
                      <a:pt x="15" y="0"/>
                    </a:lnTo>
                    <a:lnTo>
                      <a:pt x="18" y="0"/>
                    </a:lnTo>
                    <a:lnTo>
                      <a:pt x="19" y="0"/>
                    </a:lnTo>
                    <a:lnTo>
                      <a:pt x="20" y="0"/>
                    </a:lnTo>
                    <a:lnTo>
                      <a:pt x="21" y="0"/>
                    </a:lnTo>
                    <a:lnTo>
                      <a:pt x="23" y="0"/>
                    </a:lnTo>
                    <a:lnTo>
                      <a:pt x="25" y="0"/>
                    </a:lnTo>
                    <a:lnTo>
                      <a:pt x="26" y="0"/>
                    </a:lnTo>
                    <a:lnTo>
                      <a:pt x="27" y="0"/>
                    </a:lnTo>
                    <a:lnTo>
                      <a:pt x="28" y="0"/>
                    </a:lnTo>
                    <a:lnTo>
                      <a:pt x="26" y="6"/>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36" name="Freeform 75"/>
              <p:cNvSpPr>
                <a:spLocks noChangeAspect="1"/>
              </p:cNvSpPr>
              <p:nvPr userDrawn="1"/>
            </p:nvSpPr>
            <p:spPr bwMode="auto">
              <a:xfrm>
                <a:off x="508" y="524"/>
                <a:ext cx="30" cy="35"/>
              </a:xfrm>
              <a:custGeom>
                <a:avLst/>
                <a:gdLst>
                  <a:gd name="T0" fmla="*/ 28 w 30"/>
                  <a:gd name="T1" fmla="*/ 6 h 35"/>
                  <a:gd name="T2" fmla="*/ 17 w 30"/>
                  <a:gd name="T3" fmla="*/ 6 h 35"/>
                  <a:gd name="T4" fmla="*/ 12 w 30"/>
                  <a:gd name="T5" fmla="*/ 34 h 35"/>
                  <a:gd name="T6" fmla="*/ 5 w 30"/>
                  <a:gd name="T7" fmla="*/ 34 h 35"/>
                  <a:gd name="T8" fmla="*/ 11 w 30"/>
                  <a:gd name="T9" fmla="*/ 6 h 35"/>
                  <a:gd name="T10" fmla="*/ 0 w 30"/>
                  <a:gd name="T11" fmla="*/ 6 h 35"/>
                  <a:gd name="T12" fmla="*/ 2 w 30"/>
                  <a:gd name="T13" fmla="*/ 0 h 35"/>
                  <a:gd name="T14" fmla="*/ 29 w 30"/>
                  <a:gd name="T15" fmla="*/ 0 h 35"/>
                  <a:gd name="T16" fmla="*/ 28 w 30"/>
                  <a:gd name="T17" fmla="*/ 6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 h="35">
                    <a:moveTo>
                      <a:pt x="28" y="6"/>
                    </a:moveTo>
                    <a:lnTo>
                      <a:pt x="17" y="6"/>
                    </a:lnTo>
                    <a:lnTo>
                      <a:pt x="12" y="34"/>
                    </a:lnTo>
                    <a:lnTo>
                      <a:pt x="5" y="34"/>
                    </a:lnTo>
                    <a:lnTo>
                      <a:pt x="11" y="6"/>
                    </a:lnTo>
                    <a:lnTo>
                      <a:pt x="0" y="6"/>
                    </a:lnTo>
                    <a:lnTo>
                      <a:pt x="2" y="0"/>
                    </a:lnTo>
                    <a:lnTo>
                      <a:pt x="29" y="0"/>
                    </a:lnTo>
                    <a:lnTo>
                      <a:pt x="28" y="6"/>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37" name="Freeform 76"/>
              <p:cNvSpPr>
                <a:spLocks noChangeAspect="1"/>
              </p:cNvSpPr>
              <p:nvPr userDrawn="1"/>
            </p:nvSpPr>
            <p:spPr bwMode="auto">
              <a:xfrm>
                <a:off x="531" y="524"/>
                <a:ext cx="34" cy="35"/>
              </a:xfrm>
              <a:custGeom>
                <a:avLst/>
                <a:gdLst>
                  <a:gd name="T0" fmla="*/ 12 w 34"/>
                  <a:gd name="T1" fmla="*/ 34 h 35"/>
                  <a:gd name="T2" fmla="*/ 14 w 34"/>
                  <a:gd name="T3" fmla="*/ 29 h 35"/>
                  <a:gd name="T4" fmla="*/ 25 w 34"/>
                  <a:gd name="T5" fmla="*/ 29 h 35"/>
                  <a:gd name="T6" fmla="*/ 22 w 34"/>
                  <a:gd name="T7" fmla="*/ 7 h 35"/>
                  <a:gd name="T8" fmla="*/ 8 w 34"/>
                  <a:gd name="T9" fmla="*/ 34 h 35"/>
                  <a:gd name="T10" fmla="*/ 0 w 34"/>
                  <a:gd name="T11" fmla="*/ 34 h 35"/>
                  <a:gd name="T12" fmla="*/ 19 w 34"/>
                  <a:gd name="T13" fmla="*/ 0 h 35"/>
                  <a:gd name="T14" fmla="*/ 28 w 34"/>
                  <a:gd name="T15" fmla="*/ 0 h 35"/>
                  <a:gd name="T16" fmla="*/ 33 w 34"/>
                  <a:gd name="T17" fmla="*/ 34 h 35"/>
                  <a:gd name="T18" fmla="*/ 12 w 34"/>
                  <a:gd name="T19" fmla="*/ 34 h 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4" h="35">
                    <a:moveTo>
                      <a:pt x="12" y="34"/>
                    </a:moveTo>
                    <a:lnTo>
                      <a:pt x="14" y="29"/>
                    </a:lnTo>
                    <a:lnTo>
                      <a:pt x="25" y="29"/>
                    </a:lnTo>
                    <a:lnTo>
                      <a:pt x="22" y="7"/>
                    </a:lnTo>
                    <a:lnTo>
                      <a:pt x="8" y="34"/>
                    </a:lnTo>
                    <a:lnTo>
                      <a:pt x="0" y="34"/>
                    </a:lnTo>
                    <a:lnTo>
                      <a:pt x="19" y="0"/>
                    </a:lnTo>
                    <a:lnTo>
                      <a:pt x="28" y="0"/>
                    </a:lnTo>
                    <a:lnTo>
                      <a:pt x="33" y="34"/>
                    </a:lnTo>
                    <a:lnTo>
                      <a:pt x="12" y="3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38" name="Freeform 77"/>
              <p:cNvSpPr>
                <a:spLocks noChangeAspect="1"/>
              </p:cNvSpPr>
              <p:nvPr userDrawn="1"/>
            </p:nvSpPr>
            <p:spPr bwMode="auto">
              <a:xfrm>
                <a:off x="577" y="524"/>
                <a:ext cx="23" cy="35"/>
              </a:xfrm>
              <a:custGeom>
                <a:avLst/>
                <a:gdLst>
                  <a:gd name="T0" fmla="*/ 20 w 23"/>
                  <a:gd name="T1" fmla="*/ 34 h 35"/>
                  <a:gd name="T2" fmla="*/ 0 w 23"/>
                  <a:gd name="T3" fmla="*/ 34 h 35"/>
                  <a:gd name="T4" fmla="*/ 6 w 23"/>
                  <a:gd name="T5" fmla="*/ 0 h 35"/>
                  <a:gd name="T6" fmla="*/ 13 w 23"/>
                  <a:gd name="T7" fmla="*/ 0 h 35"/>
                  <a:gd name="T8" fmla="*/ 8 w 23"/>
                  <a:gd name="T9" fmla="*/ 29 h 35"/>
                  <a:gd name="T10" fmla="*/ 22 w 23"/>
                  <a:gd name="T11" fmla="*/ 29 h 35"/>
                  <a:gd name="T12" fmla="*/ 20 w 23"/>
                  <a:gd name="T13" fmla="*/ 34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 h="35">
                    <a:moveTo>
                      <a:pt x="20" y="34"/>
                    </a:moveTo>
                    <a:lnTo>
                      <a:pt x="0" y="34"/>
                    </a:lnTo>
                    <a:lnTo>
                      <a:pt x="6" y="0"/>
                    </a:lnTo>
                    <a:lnTo>
                      <a:pt x="13" y="0"/>
                    </a:lnTo>
                    <a:lnTo>
                      <a:pt x="8" y="29"/>
                    </a:lnTo>
                    <a:lnTo>
                      <a:pt x="22" y="29"/>
                    </a:lnTo>
                    <a:lnTo>
                      <a:pt x="20" y="3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39" name="Freeform 78"/>
              <p:cNvSpPr>
                <a:spLocks noChangeAspect="1"/>
              </p:cNvSpPr>
              <p:nvPr userDrawn="1"/>
            </p:nvSpPr>
            <p:spPr bwMode="auto">
              <a:xfrm>
                <a:off x="621" y="524"/>
                <a:ext cx="29" cy="35"/>
              </a:xfrm>
              <a:custGeom>
                <a:avLst/>
                <a:gdLst>
                  <a:gd name="T0" fmla="*/ 26 w 29"/>
                  <a:gd name="T1" fmla="*/ 6 h 35"/>
                  <a:gd name="T2" fmla="*/ 24 w 29"/>
                  <a:gd name="T3" fmla="*/ 6 h 35"/>
                  <a:gd name="T4" fmla="*/ 21 w 29"/>
                  <a:gd name="T5" fmla="*/ 6 h 35"/>
                  <a:gd name="T6" fmla="*/ 19 w 29"/>
                  <a:gd name="T7" fmla="*/ 6 h 35"/>
                  <a:gd name="T8" fmla="*/ 16 w 29"/>
                  <a:gd name="T9" fmla="*/ 6 h 35"/>
                  <a:gd name="T10" fmla="*/ 15 w 29"/>
                  <a:gd name="T11" fmla="*/ 6 h 35"/>
                  <a:gd name="T12" fmla="*/ 13 w 29"/>
                  <a:gd name="T13" fmla="*/ 8 h 35"/>
                  <a:gd name="T14" fmla="*/ 15 w 29"/>
                  <a:gd name="T15" fmla="*/ 12 h 35"/>
                  <a:gd name="T16" fmla="*/ 19 w 29"/>
                  <a:gd name="T17" fmla="*/ 16 h 35"/>
                  <a:gd name="T18" fmla="*/ 23 w 29"/>
                  <a:gd name="T19" fmla="*/ 20 h 35"/>
                  <a:gd name="T20" fmla="*/ 25 w 29"/>
                  <a:gd name="T21" fmla="*/ 26 h 35"/>
                  <a:gd name="T22" fmla="*/ 24 w 29"/>
                  <a:gd name="T23" fmla="*/ 29 h 35"/>
                  <a:gd name="T24" fmla="*/ 21 w 29"/>
                  <a:gd name="T25" fmla="*/ 31 h 35"/>
                  <a:gd name="T26" fmla="*/ 17 w 29"/>
                  <a:gd name="T27" fmla="*/ 33 h 35"/>
                  <a:gd name="T28" fmla="*/ 11 w 29"/>
                  <a:gd name="T29" fmla="*/ 34 h 35"/>
                  <a:gd name="T30" fmla="*/ 1 w 29"/>
                  <a:gd name="T31" fmla="*/ 29 h 35"/>
                  <a:gd name="T32" fmla="*/ 12 w 29"/>
                  <a:gd name="T33" fmla="*/ 29 h 35"/>
                  <a:gd name="T34" fmla="*/ 13 w 29"/>
                  <a:gd name="T35" fmla="*/ 29 h 35"/>
                  <a:gd name="T36" fmla="*/ 15 w 29"/>
                  <a:gd name="T37" fmla="*/ 28 h 35"/>
                  <a:gd name="T38" fmla="*/ 16 w 29"/>
                  <a:gd name="T39" fmla="*/ 27 h 35"/>
                  <a:gd name="T40" fmla="*/ 16 w 29"/>
                  <a:gd name="T41" fmla="*/ 24 h 35"/>
                  <a:gd name="T42" fmla="*/ 13 w 29"/>
                  <a:gd name="T43" fmla="*/ 20 h 35"/>
                  <a:gd name="T44" fmla="*/ 9 w 29"/>
                  <a:gd name="T45" fmla="*/ 16 h 35"/>
                  <a:gd name="T46" fmla="*/ 5 w 29"/>
                  <a:gd name="T47" fmla="*/ 11 h 35"/>
                  <a:gd name="T48" fmla="*/ 6 w 29"/>
                  <a:gd name="T49" fmla="*/ 7 h 35"/>
                  <a:gd name="T50" fmla="*/ 7 w 29"/>
                  <a:gd name="T51" fmla="*/ 3 h 35"/>
                  <a:gd name="T52" fmla="*/ 11 w 29"/>
                  <a:gd name="T53" fmla="*/ 2 h 35"/>
                  <a:gd name="T54" fmla="*/ 16 w 29"/>
                  <a:gd name="T55" fmla="*/ 0 h 35"/>
                  <a:gd name="T56" fmla="*/ 19 w 29"/>
                  <a:gd name="T57" fmla="*/ 0 h 35"/>
                  <a:gd name="T58" fmla="*/ 21 w 29"/>
                  <a:gd name="T59" fmla="*/ 0 h 35"/>
                  <a:gd name="T60" fmla="*/ 25 w 29"/>
                  <a:gd name="T61" fmla="*/ 0 h 35"/>
                  <a:gd name="T62" fmla="*/ 27 w 29"/>
                  <a:gd name="T63" fmla="*/ 0 h 35"/>
                  <a:gd name="T64" fmla="*/ 27 w 29"/>
                  <a:gd name="T65" fmla="*/ 6 h 3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9" h="35">
                    <a:moveTo>
                      <a:pt x="27" y="6"/>
                    </a:moveTo>
                    <a:lnTo>
                      <a:pt x="26" y="6"/>
                    </a:lnTo>
                    <a:lnTo>
                      <a:pt x="25" y="6"/>
                    </a:lnTo>
                    <a:lnTo>
                      <a:pt x="24" y="6"/>
                    </a:lnTo>
                    <a:lnTo>
                      <a:pt x="23" y="6"/>
                    </a:lnTo>
                    <a:lnTo>
                      <a:pt x="21" y="6"/>
                    </a:lnTo>
                    <a:lnTo>
                      <a:pt x="19" y="6"/>
                    </a:lnTo>
                    <a:lnTo>
                      <a:pt x="17" y="6"/>
                    </a:lnTo>
                    <a:lnTo>
                      <a:pt x="16" y="6"/>
                    </a:lnTo>
                    <a:lnTo>
                      <a:pt x="15" y="6"/>
                    </a:lnTo>
                    <a:lnTo>
                      <a:pt x="14" y="7"/>
                    </a:lnTo>
                    <a:lnTo>
                      <a:pt x="13" y="8"/>
                    </a:lnTo>
                    <a:lnTo>
                      <a:pt x="13" y="10"/>
                    </a:lnTo>
                    <a:lnTo>
                      <a:pt x="15" y="12"/>
                    </a:lnTo>
                    <a:lnTo>
                      <a:pt x="16" y="14"/>
                    </a:lnTo>
                    <a:lnTo>
                      <a:pt x="19" y="16"/>
                    </a:lnTo>
                    <a:lnTo>
                      <a:pt x="21" y="18"/>
                    </a:lnTo>
                    <a:lnTo>
                      <a:pt x="23" y="20"/>
                    </a:lnTo>
                    <a:lnTo>
                      <a:pt x="25" y="23"/>
                    </a:lnTo>
                    <a:lnTo>
                      <a:pt x="25" y="26"/>
                    </a:lnTo>
                    <a:lnTo>
                      <a:pt x="25" y="28"/>
                    </a:lnTo>
                    <a:lnTo>
                      <a:pt x="24" y="29"/>
                    </a:lnTo>
                    <a:lnTo>
                      <a:pt x="22" y="31"/>
                    </a:lnTo>
                    <a:lnTo>
                      <a:pt x="21" y="31"/>
                    </a:lnTo>
                    <a:lnTo>
                      <a:pt x="19" y="33"/>
                    </a:lnTo>
                    <a:lnTo>
                      <a:pt x="17" y="33"/>
                    </a:lnTo>
                    <a:lnTo>
                      <a:pt x="14" y="34"/>
                    </a:lnTo>
                    <a:lnTo>
                      <a:pt x="11" y="34"/>
                    </a:lnTo>
                    <a:lnTo>
                      <a:pt x="0" y="34"/>
                    </a:lnTo>
                    <a:lnTo>
                      <a:pt x="1" y="29"/>
                    </a:lnTo>
                    <a:lnTo>
                      <a:pt x="10" y="29"/>
                    </a:lnTo>
                    <a:lnTo>
                      <a:pt x="12" y="29"/>
                    </a:lnTo>
                    <a:lnTo>
                      <a:pt x="13" y="29"/>
                    </a:lnTo>
                    <a:lnTo>
                      <a:pt x="14" y="28"/>
                    </a:lnTo>
                    <a:lnTo>
                      <a:pt x="15" y="28"/>
                    </a:lnTo>
                    <a:lnTo>
                      <a:pt x="16" y="27"/>
                    </a:lnTo>
                    <a:lnTo>
                      <a:pt x="16" y="26"/>
                    </a:lnTo>
                    <a:lnTo>
                      <a:pt x="16" y="24"/>
                    </a:lnTo>
                    <a:lnTo>
                      <a:pt x="16" y="22"/>
                    </a:lnTo>
                    <a:lnTo>
                      <a:pt x="13" y="20"/>
                    </a:lnTo>
                    <a:lnTo>
                      <a:pt x="11" y="18"/>
                    </a:lnTo>
                    <a:lnTo>
                      <a:pt x="9" y="16"/>
                    </a:lnTo>
                    <a:lnTo>
                      <a:pt x="7" y="14"/>
                    </a:lnTo>
                    <a:lnTo>
                      <a:pt x="5" y="11"/>
                    </a:lnTo>
                    <a:lnTo>
                      <a:pt x="5" y="9"/>
                    </a:lnTo>
                    <a:lnTo>
                      <a:pt x="6" y="7"/>
                    </a:lnTo>
                    <a:lnTo>
                      <a:pt x="6" y="5"/>
                    </a:lnTo>
                    <a:lnTo>
                      <a:pt x="7" y="3"/>
                    </a:lnTo>
                    <a:lnTo>
                      <a:pt x="9" y="3"/>
                    </a:lnTo>
                    <a:lnTo>
                      <a:pt x="11" y="2"/>
                    </a:lnTo>
                    <a:lnTo>
                      <a:pt x="13" y="1"/>
                    </a:lnTo>
                    <a:lnTo>
                      <a:pt x="16" y="0"/>
                    </a:lnTo>
                    <a:lnTo>
                      <a:pt x="18" y="0"/>
                    </a:lnTo>
                    <a:lnTo>
                      <a:pt x="19" y="0"/>
                    </a:lnTo>
                    <a:lnTo>
                      <a:pt x="20" y="0"/>
                    </a:lnTo>
                    <a:lnTo>
                      <a:pt x="21" y="0"/>
                    </a:lnTo>
                    <a:lnTo>
                      <a:pt x="23" y="0"/>
                    </a:lnTo>
                    <a:lnTo>
                      <a:pt x="25" y="0"/>
                    </a:lnTo>
                    <a:lnTo>
                      <a:pt x="26" y="0"/>
                    </a:lnTo>
                    <a:lnTo>
                      <a:pt x="27" y="0"/>
                    </a:lnTo>
                    <a:lnTo>
                      <a:pt x="28" y="0"/>
                    </a:lnTo>
                    <a:lnTo>
                      <a:pt x="27" y="6"/>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40" name="Freeform 79"/>
              <p:cNvSpPr>
                <a:spLocks noChangeAspect="1"/>
              </p:cNvSpPr>
              <p:nvPr userDrawn="1"/>
            </p:nvSpPr>
            <p:spPr bwMode="auto">
              <a:xfrm>
                <a:off x="656" y="524"/>
                <a:ext cx="32" cy="35"/>
              </a:xfrm>
              <a:custGeom>
                <a:avLst/>
                <a:gdLst>
                  <a:gd name="T0" fmla="*/ 29 w 32"/>
                  <a:gd name="T1" fmla="*/ 6 h 35"/>
                  <a:gd name="T2" fmla="*/ 13 w 32"/>
                  <a:gd name="T3" fmla="*/ 6 h 35"/>
                  <a:gd name="T4" fmla="*/ 11 w 32"/>
                  <a:gd name="T5" fmla="*/ 14 h 35"/>
                  <a:gd name="T6" fmla="*/ 25 w 32"/>
                  <a:gd name="T7" fmla="*/ 14 h 35"/>
                  <a:gd name="T8" fmla="*/ 24 w 32"/>
                  <a:gd name="T9" fmla="*/ 20 h 35"/>
                  <a:gd name="T10" fmla="*/ 10 w 32"/>
                  <a:gd name="T11" fmla="*/ 20 h 35"/>
                  <a:gd name="T12" fmla="*/ 8 w 32"/>
                  <a:gd name="T13" fmla="*/ 29 h 35"/>
                  <a:gd name="T14" fmla="*/ 25 w 32"/>
                  <a:gd name="T15" fmla="*/ 29 h 35"/>
                  <a:gd name="T16" fmla="*/ 23 w 32"/>
                  <a:gd name="T17" fmla="*/ 34 h 35"/>
                  <a:gd name="T18" fmla="*/ 0 w 32"/>
                  <a:gd name="T19" fmla="*/ 34 h 35"/>
                  <a:gd name="T20" fmla="*/ 7 w 32"/>
                  <a:gd name="T21" fmla="*/ 0 h 35"/>
                  <a:gd name="T22" fmla="*/ 31 w 32"/>
                  <a:gd name="T23" fmla="*/ 0 h 35"/>
                  <a:gd name="T24" fmla="*/ 29 w 32"/>
                  <a:gd name="T25" fmla="*/ 6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 h="35">
                    <a:moveTo>
                      <a:pt x="29" y="6"/>
                    </a:moveTo>
                    <a:lnTo>
                      <a:pt x="13" y="6"/>
                    </a:lnTo>
                    <a:lnTo>
                      <a:pt x="11" y="14"/>
                    </a:lnTo>
                    <a:lnTo>
                      <a:pt x="25" y="14"/>
                    </a:lnTo>
                    <a:lnTo>
                      <a:pt x="24" y="20"/>
                    </a:lnTo>
                    <a:lnTo>
                      <a:pt x="10" y="20"/>
                    </a:lnTo>
                    <a:lnTo>
                      <a:pt x="8" y="29"/>
                    </a:lnTo>
                    <a:lnTo>
                      <a:pt x="25" y="29"/>
                    </a:lnTo>
                    <a:lnTo>
                      <a:pt x="23" y="34"/>
                    </a:lnTo>
                    <a:lnTo>
                      <a:pt x="0" y="34"/>
                    </a:lnTo>
                    <a:lnTo>
                      <a:pt x="7" y="0"/>
                    </a:lnTo>
                    <a:lnTo>
                      <a:pt x="31" y="0"/>
                    </a:lnTo>
                    <a:lnTo>
                      <a:pt x="29" y="6"/>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41" name="Freeform 80"/>
              <p:cNvSpPr>
                <a:spLocks noChangeAspect="1"/>
              </p:cNvSpPr>
              <p:nvPr userDrawn="1"/>
            </p:nvSpPr>
            <p:spPr bwMode="auto">
              <a:xfrm>
                <a:off x="692" y="524"/>
                <a:ext cx="32" cy="35"/>
              </a:xfrm>
              <a:custGeom>
                <a:avLst/>
                <a:gdLst>
                  <a:gd name="T0" fmla="*/ 22 w 32"/>
                  <a:gd name="T1" fmla="*/ 20 h 35"/>
                  <a:gd name="T2" fmla="*/ 27 w 32"/>
                  <a:gd name="T3" fmla="*/ 34 h 35"/>
                  <a:gd name="T4" fmla="*/ 19 w 32"/>
                  <a:gd name="T5" fmla="*/ 34 h 35"/>
                  <a:gd name="T6" fmla="*/ 13 w 32"/>
                  <a:gd name="T7" fmla="*/ 15 h 35"/>
                  <a:gd name="T8" fmla="*/ 14 w 32"/>
                  <a:gd name="T9" fmla="*/ 15 h 35"/>
                  <a:gd name="T10" fmla="*/ 15 w 32"/>
                  <a:gd name="T11" fmla="*/ 15 h 35"/>
                  <a:gd name="T12" fmla="*/ 16 w 32"/>
                  <a:gd name="T13" fmla="*/ 15 h 35"/>
                  <a:gd name="T14" fmla="*/ 17 w 32"/>
                  <a:gd name="T15" fmla="*/ 15 h 35"/>
                  <a:gd name="T16" fmla="*/ 18 w 32"/>
                  <a:gd name="T17" fmla="*/ 15 h 35"/>
                  <a:gd name="T18" fmla="*/ 20 w 32"/>
                  <a:gd name="T19" fmla="*/ 14 h 35"/>
                  <a:gd name="T20" fmla="*/ 21 w 32"/>
                  <a:gd name="T21" fmla="*/ 14 h 35"/>
                  <a:gd name="T22" fmla="*/ 22 w 32"/>
                  <a:gd name="T23" fmla="*/ 14 h 35"/>
                  <a:gd name="T24" fmla="*/ 23 w 32"/>
                  <a:gd name="T25" fmla="*/ 13 h 35"/>
                  <a:gd name="T26" fmla="*/ 23 w 32"/>
                  <a:gd name="T27" fmla="*/ 11 h 35"/>
                  <a:gd name="T28" fmla="*/ 23 w 32"/>
                  <a:gd name="T29" fmla="*/ 10 h 35"/>
                  <a:gd name="T30" fmla="*/ 24 w 32"/>
                  <a:gd name="T31" fmla="*/ 9 h 35"/>
                  <a:gd name="T32" fmla="*/ 23 w 32"/>
                  <a:gd name="T33" fmla="*/ 7 h 35"/>
                  <a:gd name="T34" fmla="*/ 23 w 32"/>
                  <a:gd name="T35" fmla="*/ 6 h 35"/>
                  <a:gd name="T36" fmla="*/ 20 w 32"/>
                  <a:gd name="T37" fmla="*/ 6 h 35"/>
                  <a:gd name="T38" fmla="*/ 13 w 32"/>
                  <a:gd name="T39" fmla="*/ 6 h 35"/>
                  <a:gd name="T40" fmla="*/ 8 w 32"/>
                  <a:gd name="T41" fmla="*/ 34 h 35"/>
                  <a:gd name="T42" fmla="*/ 0 w 32"/>
                  <a:gd name="T43" fmla="*/ 34 h 35"/>
                  <a:gd name="T44" fmla="*/ 7 w 32"/>
                  <a:gd name="T45" fmla="*/ 0 h 35"/>
                  <a:gd name="T46" fmla="*/ 23 w 32"/>
                  <a:gd name="T47" fmla="*/ 0 h 35"/>
                  <a:gd name="T48" fmla="*/ 24 w 32"/>
                  <a:gd name="T49" fmla="*/ 0 h 35"/>
                  <a:gd name="T50" fmla="*/ 27 w 32"/>
                  <a:gd name="T51" fmla="*/ 1 h 35"/>
                  <a:gd name="T52" fmla="*/ 28 w 32"/>
                  <a:gd name="T53" fmla="*/ 2 h 35"/>
                  <a:gd name="T54" fmla="*/ 29 w 32"/>
                  <a:gd name="T55" fmla="*/ 3 h 35"/>
                  <a:gd name="T56" fmla="*/ 30 w 32"/>
                  <a:gd name="T57" fmla="*/ 3 h 35"/>
                  <a:gd name="T58" fmla="*/ 31 w 32"/>
                  <a:gd name="T59" fmla="*/ 5 h 35"/>
                  <a:gd name="T60" fmla="*/ 31 w 32"/>
                  <a:gd name="T61" fmla="*/ 7 h 35"/>
                  <a:gd name="T62" fmla="*/ 31 w 32"/>
                  <a:gd name="T63" fmla="*/ 9 h 35"/>
                  <a:gd name="T64" fmla="*/ 31 w 32"/>
                  <a:gd name="T65" fmla="*/ 11 h 35"/>
                  <a:gd name="T66" fmla="*/ 30 w 32"/>
                  <a:gd name="T67" fmla="*/ 13 h 35"/>
                  <a:gd name="T68" fmla="*/ 29 w 32"/>
                  <a:gd name="T69" fmla="*/ 14 h 35"/>
                  <a:gd name="T70" fmla="*/ 28 w 32"/>
                  <a:gd name="T71" fmla="*/ 16 h 35"/>
                  <a:gd name="T72" fmla="*/ 27 w 32"/>
                  <a:gd name="T73" fmla="*/ 18 h 35"/>
                  <a:gd name="T74" fmla="*/ 25 w 32"/>
                  <a:gd name="T75" fmla="*/ 19 h 35"/>
                  <a:gd name="T76" fmla="*/ 23 w 32"/>
                  <a:gd name="T77" fmla="*/ 19 h 35"/>
                  <a:gd name="T78" fmla="*/ 22 w 32"/>
                  <a:gd name="T79" fmla="*/ 20 h 3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2" h="35">
                    <a:moveTo>
                      <a:pt x="22" y="20"/>
                    </a:moveTo>
                    <a:lnTo>
                      <a:pt x="27" y="34"/>
                    </a:lnTo>
                    <a:lnTo>
                      <a:pt x="19" y="34"/>
                    </a:lnTo>
                    <a:lnTo>
                      <a:pt x="13" y="15"/>
                    </a:lnTo>
                    <a:lnTo>
                      <a:pt x="14" y="15"/>
                    </a:lnTo>
                    <a:lnTo>
                      <a:pt x="15" y="15"/>
                    </a:lnTo>
                    <a:lnTo>
                      <a:pt x="16" y="15"/>
                    </a:lnTo>
                    <a:lnTo>
                      <a:pt x="17" y="15"/>
                    </a:lnTo>
                    <a:lnTo>
                      <a:pt x="18" y="15"/>
                    </a:lnTo>
                    <a:lnTo>
                      <a:pt x="20" y="14"/>
                    </a:lnTo>
                    <a:lnTo>
                      <a:pt x="21" y="14"/>
                    </a:lnTo>
                    <a:lnTo>
                      <a:pt x="22" y="14"/>
                    </a:lnTo>
                    <a:lnTo>
                      <a:pt x="23" y="13"/>
                    </a:lnTo>
                    <a:lnTo>
                      <a:pt x="23" y="11"/>
                    </a:lnTo>
                    <a:lnTo>
                      <a:pt x="23" y="10"/>
                    </a:lnTo>
                    <a:lnTo>
                      <a:pt x="24" y="9"/>
                    </a:lnTo>
                    <a:lnTo>
                      <a:pt x="23" y="7"/>
                    </a:lnTo>
                    <a:lnTo>
                      <a:pt x="23" y="6"/>
                    </a:lnTo>
                    <a:lnTo>
                      <a:pt x="20" y="6"/>
                    </a:lnTo>
                    <a:lnTo>
                      <a:pt x="13" y="6"/>
                    </a:lnTo>
                    <a:lnTo>
                      <a:pt x="8" y="34"/>
                    </a:lnTo>
                    <a:lnTo>
                      <a:pt x="0" y="34"/>
                    </a:lnTo>
                    <a:lnTo>
                      <a:pt x="7" y="0"/>
                    </a:lnTo>
                    <a:lnTo>
                      <a:pt x="23" y="0"/>
                    </a:lnTo>
                    <a:lnTo>
                      <a:pt x="24" y="0"/>
                    </a:lnTo>
                    <a:lnTo>
                      <a:pt x="27" y="1"/>
                    </a:lnTo>
                    <a:lnTo>
                      <a:pt x="28" y="2"/>
                    </a:lnTo>
                    <a:lnTo>
                      <a:pt x="29" y="3"/>
                    </a:lnTo>
                    <a:lnTo>
                      <a:pt x="30" y="3"/>
                    </a:lnTo>
                    <a:lnTo>
                      <a:pt x="31" y="5"/>
                    </a:lnTo>
                    <a:lnTo>
                      <a:pt x="31" y="7"/>
                    </a:lnTo>
                    <a:lnTo>
                      <a:pt x="31" y="9"/>
                    </a:lnTo>
                    <a:lnTo>
                      <a:pt x="31" y="11"/>
                    </a:lnTo>
                    <a:lnTo>
                      <a:pt x="30" y="13"/>
                    </a:lnTo>
                    <a:lnTo>
                      <a:pt x="29" y="14"/>
                    </a:lnTo>
                    <a:lnTo>
                      <a:pt x="28" y="16"/>
                    </a:lnTo>
                    <a:lnTo>
                      <a:pt x="27" y="18"/>
                    </a:lnTo>
                    <a:lnTo>
                      <a:pt x="25" y="19"/>
                    </a:lnTo>
                    <a:lnTo>
                      <a:pt x="23" y="19"/>
                    </a:lnTo>
                    <a:lnTo>
                      <a:pt x="22" y="20"/>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42" name="Freeform 81"/>
              <p:cNvSpPr>
                <a:spLocks noChangeAspect="1"/>
              </p:cNvSpPr>
              <p:nvPr userDrawn="1"/>
            </p:nvSpPr>
            <p:spPr bwMode="auto">
              <a:xfrm>
                <a:off x="735" y="524"/>
                <a:ext cx="34" cy="35"/>
              </a:xfrm>
              <a:custGeom>
                <a:avLst/>
                <a:gdLst>
                  <a:gd name="T0" fmla="*/ 14 w 34"/>
                  <a:gd name="T1" fmla="*/ 34 h 35"/>
                  <a:gd name="T2" fmla="*/ 5 w 34"/>
                  <a:gd name="T3" fmla="*/ 34 h 35"/>
                  <a:gd name="T4" fmla="*/ 0 w 34"/>
                  <a:gd name="T5" fmla="*/ 0 h 35"/>
                  <a:gd name="T6" fmla="*/ 8 w 34"/>
                  <a:gd name="T7" fmla="*/ 0 h 35"/>
                  <a:gd name="T8" fmla="*/ 11 w 34"/>
                  <a:gd name="T9" fmla="*/ 27 h 35"/>
                  <a:gd name="T10" fmla="*/ 26 w 34"/>
                  <a:gd name="T11" fmla="*/ 0 h 35"/>
                  <a:gd name="T12" fmla="*/ 33 w 34"/>
                  <a:gd name="T13" fmla="*/ 0 h 35"/>
                  <a:gd name="T14" fmla="*/ 14 w 34"/>
                  <a:gd name="T15" fmla="*/ 34 h 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4" h="35">
                    <a:moveTo>
                      <a:pt x="14" y="34"/>
                    </a:moveTo>
                    <a:lnTo>
                      <a:pt x="5" y="34"/>
                    </a:lnTo>
                    <a:lnTo>
                      <a:pt x="0" y="0"/>
                    </a:lnTo>
                    <a:lnTo>
                      <a:pt x="8" y="0"/>
                    </a:lnTo>
                    <a:lnTo>
                      <a:pt x="11" y="27"/>
                    </a:lnTo>
                    <a:lnTo>
                      <a:pt x="26" y="0"/>
                    </a:lnTo>
                    <a:lnTo>
                      <a:pt x="33" y="0"/>
                    </a:lnTo>
                    <a:lnTo>
                      <a:pt x="14" y="3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43" name="Freeform 82"/>
              <p:cNvSpPr>
                <a:spLocks noChangeAspect="1"/>
              </p:cNvSpPr>
              <p:nvPr userDrawn="1"/>
            </p:nvSpPr>
            <p:spPr bwMode="auto">
              <a:xfrm>
                <a:off x="772" y="524"/>
                <a:ext cx="13" cy="35"/>
              </a:xfrm>
              <a:custGeom>
                <a:avLst/>
                <a:gdLst>
                  <a:gd name="T0" fmla="*/ 6 w 13"/>
                  <a:gd name="T1" fmla="*/ 34 h 35"/>
                  <a:gd name="T2" fmla="*/ 0 w 13"/>
                  <a:gd name="T3" fmla="*/ 34 h 35"/>
                  <a:gd name="T4" fmla="*/ 6 w 13"/>
                  <a:gd name="T5" fmla="*/ 0 h 35"/>
                  <a:gd name="T6" fmla="*/ 12 w 13"/>
                  <a:gd name="T7" fmla="*/ 0 h 35"/>
                  <a:gd name="T8" fmla="*/ 6 w 13"/>
                  <a:gd name="T9" fmla="*/ 34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35">
                    <a:moveTo>
                      <a:pt x="6" y="34"/>
                    </a:moveTo>
                    <a:lnTo>
                      <a:pt x="0" y="34"/>
                    </a:lnTo>
                    <a:lnTo>
                      <a:pt x="6" y="0"/>
                    </a:lnTo>
                    <a:lnTo>
                      <a:pt x="12" y="0"/>
                    </a:lnTo>
                    <a:lnTo>
                      <a:pt x="6" y="34"/>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44" name="Freeform 83"/>
              <p:cNvSpPr>
                <a:spLocks noChangeAspect="1"/>
              </p:cNvSpPr>
              <p:nvPr userDrawn="1"/>
            </p:nvSpPr>
            <p:spPr bwMode="auto">
              <a:xfrm>
                <a:off x="793" y="524"/>
                <a:ext cx="31" cy="36"/>
              </a:xfrm>
              <a:custGeom>
                <a:avLst/>
                <a:gdLst>
                  <a:gd name="T0" fmla="*/ 28 w 31"/>
                  <a:gd name="T1" fmla="*/ 6 h 36"/>
                  <a:gd name="T2" fmla="*/ 27 w 31"/>
                  <a:gd name="T3" fmla="*/ 5 h 36"/>
                  <a:gd name="T4" fmla="*/ 25 w 31"/>
                  <a:gd name="T5" fmla="*/ 5 h 36"/>
                  <a:gd name="T6" fmla="*/ 23 w 31"/>
                  <a:gd name="T7" fmla="*/ 5 h 36"/>
                  <a:gd name="T8" fmla="*/ 19 w 31"/>
                  <a:gd name="T9" fmla="*/ 5 h 36"/>
                  <a:gd name="T10" fmla="*/ 15 w 31"/>
                  <a:gd name="T11" fmla="*/ 7 h 36"/>
                  <a:gd name="T12" fmla="*/ 11 w 31"/>
                  <a:gd name="T13" fmla="*/ 10 h 36"/>
                  <a:gd name="T14" fmla="*/ 8 w 31"/>
                  <a:gd name="T15" fmla="*/ 15 h 36"/>
                  <a:gd name="T16" fmla="*/ 8 w 31"/>
                  <a:gd name="T17" fmla="*/ 20 h 36"/>
                  <a:gd name="T18" fmla="*/ 8 w 31"/>
                  <a:gd name="T19" fmla="*/ 25 h 36"/>
                  <a:gd name="T20" fmla="*/ 10 w 31"/>
                  <a:gd name="T21" fmla="*/ 27 h 36"/>
                  <a:gd name="T22" fmla="*/ 14 w 31"/>
                  <a:gd name="T23" fmla="*/ 29 h 36"/>
                  <a:gd name="T24" fmla="*/ 18 w 31"/>
                  <a:gd name="T25" fmla="*/ 29 h 36"/>
                  <a:gd name="T26" fmla="*/ 20 w 31"/>
                  <a:gd name="T27" fmla="*/ 29 h 36"/>
                  <a:gd name="T28" fmla="*/ 23 w 31"/>
                  <a:gd name="T29" fmla="*/ 29 h 36"/>
                  <a:gd name="T30" fmla="*/ 24 w 31"/>
                  <a:gd name="T31" fmla="*/ 28 h 36"/>
                  <a:gd name="T32" fmla="*/ 23 w 31"/>
                  <a:gd name="T33" fmla="*/ 34 h 36"/>
                  <a:gd name="T34" fmla="*/ 22 w 31"/>
                  <a:gd name="T35" fmla="*/ 34 h 36"/>
                  <a:gd name="T36" fmla="*/ 19 w 31"/>
                  <a:gd name="T37" fmla="*/ 35 h 36"/>
                  <a:gd name="T38" fmla="*/ 18 w 31"/>
                  <a:gd name="T39" fmla="*/ 35 h 36"/>
                  <a:gd name="T40" fmla="*/ 15 w 31"/>
                  <a:gd name="T41" fmla="*/ 35 h 36"/>
                  <a:gd name="T42" fmla="*/ 8 w 31"/>
                  <a:gd name="T43" fmla="*/ 33 h 36"/>
                  <a:gd name="T44" fmla="*/ 3 w 31"/>
                  <a:gd name="T45" fmla="*/ 31 h 36"/>
                  <a:gd name="T46" fmla="*/ 0 w 31"/>
                  <a:gd name="T47" fmla="*/ 25 h 36"/>
                  <a:gd name="T48" fmla="*/ 0 w 31"/>
                  <a:gd name="T49" fmla="*/ 17 h 36"/>
                  <a:gd name="T50" fmla="*/ 3 w 31"/>
                  <a:gd name="T51" fmla="*/ 9 h 36"/>
                  <a:gd name="T52" fmla="*/ 8 w 31"/>
                  <a:gd name="T53" fmla="*/ 4 h 36"/>
                  <a:gd name="T54" fmla="*/ 15 w 31"/>
                  <a:gd name="T55" fmla="*/ 1 h 36"/>
                  <a:gd name="T56" fmla="*/ 23 w 31"/>
                  <a:gd name="T57" fmla="*/ 0 h 36"/>
                  <a:gd name="T58" fmla="*/ 24 w 31"/>
                  <a:gd name="T59" fmla="*/ 0 h 36"/>
                  <a:gd name="T60" fmla="*/ 27 w 31"/>
                  <a:gd name="T61" fmla="*/ 0 h 36"/>
                  <a:gd name="T62" fmla="*/ 29 w 31"/>
                  <a:gd name="T63" fmla="*/ 0 h 36"/>
                  <a:gd name="T64" fmla="*/ 29 w 31"/>
                  <a:gd name="T65" fmla="*/ 6 h 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1" h="36">
                    <a:moveTo>
                      <a:pt x="29" y="6"/>
                    </a:moveTo>
                    <a:lnTo>
                      <a:pt x="28" y="6"/>
                    </a:lnTo>
                    <a:lnTo>
                      <a:pt x="27" y="5"/>
                    </a:lnTo>
                    <a:lnTo>
                      <a:pt x="26" y="5"/>
                    </a:lnTo>
                    <a:lnTo>
                      <a:pt x="25" y="5"/>
                    </a:lnTo>
                    <a:lnTo>
                      <a:pt x="23" y="5"/>
                    </a:lnTo>
                    <a:lnTo>
                      <a:pt x="22" y="5"/>
                    </a:lnTo>
                    <a:lnTo>
                      <a:pt x="19" y="5"/>
                    </a:lnTo>
                    <a:lnTo>
                      <a:pt x="17" y="6"/>
                    </a:lnTo>
                    <a:lnTo>
                      <a:pt x="15" y="7"/>
                    </a:lnTo>
                    <a:lnTo>
                      <a:pt x="13" y="9"/>
                    </a:lnTo>
                    <a:lnTo>
                      <a:pt x="11" y="10"/>
                    </a:lnTo>
                    <a:lnTo>
                      <a:pt x="9" y="12"/>
                    </a:lnTo>
                    <a:lnTo>
                      <a:pt x="8" y="15"/>
                    </a:lnTo>
                    <a:lnTo>
                      <a:pt x="8" y="17"/>
                    </a:lnTo>
                    <a:lnTo>
                      <a:pt x="8" y="20"/>
                    </a:lnTo>
                    <a:lnTo>
                      <a:pt x="8" y="22"/>
                    </a:lnTo>
                    <a:lnTo>
                      <a:pt x="8" y="25"/>
                    </a:lnTo>
                    <a:lnTo>
                      <a:pt x="9" y="26"/>
                    </a:lnTo>
                    <a:lnTo>
                      <a:pt x="10" y="27"/>
                    </a:lnTo>
                    <a:lnTo>
                      <a:pt x="12" y="29"/>
                    </a:lnTo>
                    <a:lnTo>
                      <a:pt x="14" y="29"/>
                    </a:lnTo>
                    <a:lnTo>
                      <a:pt x="17" y="29"/>
                    </a:lnTo>
                    <a:lnTo>
                      <a:pt x="18" y="29"/>
                    </a:lnTo>
                    <a:lnTo>
                      <a:pt x="19" y="29"/>
                    </a:lnTo>
                    <a:lnTo>
                      <a:pt x="20" y="29"/>
                    </a:lnTo>
                    <a:lnTo>
                      <a:pt x="21" y="29"/>
                    </a:lnTo>
                    <a:lnTo>
                      <a:pt x="23" y="29"/>
                    </a:lnTo>
                    <a:lnTo>
                      <a:pt x="24" y="28"/>
                    </a:lnTo>
                    <a:lnTo>
                      <a:pt x="25" y="28"/>
                    </a:lnTo>
                    <a:lnTo>
                      <a:pt x="23" y="34"/>
                    </a:lnTo>
                    <a:lnTo>
                      <a:pt x="22" y="34"/>
                    </a:lnTo>
                    <a:lnTo>
                      <a:pt x="21" y="34"/>
                    </a:lnTo>
                    <a:lnTo>
                      <a:pt x="19" y="35"/>
                    </a:lnTo>
                    <a:lnTo>
                      <a:pt x="18" y="35"/>
                    </a:lnTo>
                    <a:lnTo>
                      <a:pt x="17" y="35"/>
                    </a:lnTo>
                    <a:lnTo>
                      <a:pt x="15" y="35"/>
                    </a:lnTo>
                    <a:lnTo>
                      <a:pt x="12" y="35"/>
                    </a:lnTo>
                    <a:lnTo>
                      <a:pt x="8" y="33"/>
                    </a:lnTo>
                    <a:lnTo>
                      <a:pt x="5" y="32"/>
                    </a:lnTo>
                    <a:lnTo>
                      <a:pt x="3" y="31"/>
                    </a:lnTo>
                    <a:lnTo>
                      <a:pt x="1" y="28"/>
                    </a:lnTo>
                    <a:lnTo>
                      <a:pt x="0" y="25"/>
                    </a:lnTo>
                    <a:lnTo>
                      <a:pt x="0" y="21"/>
                    </a:lnTo>
                    <a:lnTo>
                      <a:pt x="0" y="17"/>
                    </a:lnTo>
                    <a:lnTo>
                      <a:pt x="2" y="13"/>
                    </a:lnTo>
                    <a:lnTo>
                      <a:pt x="3" y="9"/>
                    </a:lnTo>
                    <a:lnTo>
                      <a:pt x="6" y="6"/>
                    </a:lnTo>
                    <a:lnTo>
                      <a:pt x="8" y="4"/>
                    </a:lnTo>
                    <a:lnTo>
                      <a:pt x="12" y="2"/>
                    </a:lnTo>
                    <a:lnTo>
                      <a:pt x="15" y="1"/>
                    </a:lnTo>
                    <a:lnTo>
                      <a:pt x="19" y="0"/>
                    </a:lnTo>
                    <a:lnTo>
                      <a:pt x="23" y="0"/>
                    </a:lnTo>
                    <a:lnTo>
                      <a:pt x="24" y="0"/>
                    </a:lnTo>
                    <a:lnTo>
                      <a:pt x="25" y="0"/>
                    </a:lnTo>
                    <a:lnTo>
                      <a:pt x="27" y="0"/>
                    </a:lnTo>
                    <a:lnTo>
                      <a:pt x="28" y="0"/>
                    </a:lnTo>
                    <a:lnTo>
                      <a:pt x="29" y="0"/>
                    </a:lnTo>
                    <a:lnTo>
                      <a:pt x="30" y="0"/>
                    </a:lnTo>
                    <a:lnTo>
                      <a:pt x="29" y="6"/>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45" name="Freeform 84"/>
              <p:cNvSpPr>
                <a:spLocks noChangeAspect="1"/>
              </p:cNvSpPr>
              <p:nvPr userDrawn="1"/>
            </p:nvSpPr>
            <p:spPr bwMode="auto">
              <a:xfrm>
                <a:off x="829" y="524"/>
                <a:ext cx="32" cy="35"/>
              </a:xfrm>
              <a:custGeom>
                <a:avLst/>
                <a:gdLst>
                  <a:gd name="T0" fmla="*/ 30 w 32"/>
                  <a:gd name="T1" fmla="*/ 6 h 35"/>
                  <a:gd name="T2" fmla="*/ 13 w 32"/>
                  <a:gd name="T3" fmla="*/ 6 h 35"/>
                  <a:gd name="T4" fmla="*/ 12 w 32"/>
                  <a:gd name="T5" fmla="*/ 14 h 35"/>
                  <a:gd name="T6" fmla="*/ 26 w 32"/>
                  <a:gd name="T7" fmla="*/ 14 h 35"/>
                  <a:gd name="T8" fmla="*/ 25 w 32"/>
                  <a:gd name="T9" fmla="*/ 20 h 35"/>
                  <a:gd name="T10" fmla="*/ 10 w 32"/>
                  <a:gd name="T11" fmla="*/ 20 h 35"/>
                  <a:gd name="T12" fmla="*/ 8 w 32"/>
                  <a:gd name="T13" fmla="*/ 29 h 35"/>
                  <a:gd name="T14" fmla="*/ 25 w 32"/>
                  <a:gd name="T15" fmla="*/ 29 h 35"/>
                  <a:gd name="T16" fmla="*/ 24 w 32"/>
                  <a:gd name="T17" fmla="*/ 34 h 35"/>
                  <a:gd name="T18" fmla="*/ 0 w 32"/>
                  <a:gd name="T19" fmla="*/ 34 h 35"/>
                  <a:gd name="T20" fmla="*/ 7 w 32"/>
                  <a:gd name="T21" fmla="*/ 0 h 35"/>
                  <a:gd name="T22" fmla="*/ 31 w 32"/>
                  <a:gd name="T23" fmla="*/ 0 h 35"/>
                  <a:gd name="T24" fmla="*/ 30 w 32"/>
                  <a:gd name="T25" fmla="*/ 6 h 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2" h="35">
                    <a:moveTo>
                      <a:pt x="30" y="6"/>
                    </a:moveTo>
                    <a:lnTo>
                      <a:pt x="13" y="6"/>
                    </a:lnTo>
                    <a:lnTo>
                      <a:pt x="12" y="14"/>
                    </a:lnTo>
                    <a:lnTo>
                      <a:pt x="26" y="14"/>
                    </a:lnTo>
                    <a:lnTo>
                      <a:pt x="25" y="20"/>
                    </a:lnTo>
                    <a:lnTo>
                      <a:pt x="10" y="20"/>
                    </a:lnTo>
                    <a:lnTo>
                      <a:pt x="8" y="29"/>
                    </a:lnTo>
                    <a:lnTo>
                      <a:pt x="25" y="29"/>
                    </a:lnTo>
                    <a:lnTo>
                      <a:pt x="24" y="34"/>
                    </a:lnTo>
                    <a:lnTo>
                      <a:pt x="0" y="34"/>
                    </a:lnTo>
                    <a:lnTo>
                      <a:pt x="7" y="0"/>
                    </a:lnTo>
                    <a:lnTo>
                      <a:pt x="31" y="0"/>
                    </a:lnTo>
                    <a:lnTo>
                      <a:pt x="30" y="6"/>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grpSp>
            <p:nvGrpSpPr>
              <p:cNvPr id="1046" name="Group 85"/>
              <p:cNvGrpSpPr>
                <a:grpSpLocks noChangeAspect="1"/>
              </p:cNvGrpSpPr>
              <p:nvPr userDrawn="1"/>
            </p:nvGrpSpPr>
            <p:grpSpPr bwMode="auto">
              <a:xfrm>
                <a:off x="424" y="524"/>
                <a:ext cx="39" cy="36"/>
                <a:chOff x="303" y="816"/>
                <a:chExt cx="39" cy="36"/>
              </a:xfrm>
            </p:grpSpPr>
            <p:sp>
              <p:nvSpPr>
                <p:cNvPr id="1047" name="Freeform 86"/>
                <p:cNvSpPr>
                  <a:spLocks noChangeAspect="1"/>
                </p:cNvSpPr>
                <p:nvPr/>
              </p:nvSpPr>
              <p:spPr bwMode="auto">
                <a:xfrm>
                  <a:off x="304" y="816"/>
                  <a:ext cx="38" cy="19"/>
                </a:xfrm>
                <a:custGeom>
                  <a:avLst/>
                  <a:gdLst>
                    <a:gd name="T0" fmla="*/ 0 w 38"/>
                    <a:gd name="T1" fmla="*/ 18 h 19"/>
                    <a:gd name="T2" fmla="*/ 0 w 38"/>
                    <a:gd name="T3" fmla="*/ 18 h 19"/>
                    <a:gd name="T4" fmla="*/ 1 w 38"/>
                    <a:gd name="T5" fmla="*/ 16 h 19"/>
                    <a:gd name="T6" fmla="*/ 1 w 38"/>
                    <a:gd name="T7" fmla="*/ 14 h 19"/>
                    <a:gd name="T8" fmla="*/ 2 w 38"/>
                    <a:gd name="T9" fmla="*/ 12 h 19"/>
                    <a:gd name="T10" fmla="*/ 3 w 38"/>
                    <a:gd name="T11" fmla="*/ 10 h 19"/>
                    <a:gd name="T12" fmla="*/ 4 w 38"/>
                    <a:gd name="T13" fmla="*/ 8 h 19"/>
                    <a:gd name="T14" fmla="*/ 5 w 38"/>
                    <a:gd name="T15" fmla="*/ 7 h 19"/>
                    <a:gd name="T16" fmla="*/ 7 w 38"/>
                    <a:gd name="T17" fmla="*/ 6 h 19"/>
                    <a:gd name="T18" fmla="*/ 8 w 38"/>
                    <a:gd name="T19" fmla="*/ 4 h 19"/>
                    <a:gd name="T20" fmla="*/ 10 w 38"/>
                    <a:gd name="T21" fmla="*/ 3 h 19"/>
                    <a:gd name="T22" fmla="*/ 11 w 38"/>
                    <a:gd name="T23" fmla="*/ 2 h 19"/>
                    <a:gd name="T24" fmla="*/ 13 w 38"/>
                    <a:gd name="T25" fmla="*/ 2 h 19"/>
                    <a:gd name="T26" fmla="*/ 15 w 38"/>
                    <a:gd name="T27" fmla="*/ 1 h 19"/>
                    <a:gd name="T28" fmla="*/ 16 w 38"/>
                    <a:gd name="T29" fmla="*/ 1 h 19"/>
                    <a:gd name="T30" fmla="*/ 18 w 38"/>
                    <a:gd name="T31" fmla="*/ 0 h 19"/>
                    <a:gd name="T32" fmla="*/ 20 w 38"/>
                    <a:gd name="T33" fmla="*/ 0 h 19"/>
                    <a:gd name="T34" fmla="*/ 22 w 38"/>
                    <a:gd name="T35" fmla="*/ 0 h 19"/>
                    <a:gd name="T36" fmla="*/ 24 w 38"/>
                    <a:gd name="T37" fmla="*/ 0 h 19"/>
                    <a:gd name="T38" fmla="*/ 26 w 38"/>
                    <a:gd name="T39" fmla="*/ 0 h 19"/>
                    <a:gd name="T40" fmla="*/ 27 w 38"/>
                    <a:gd name="T41" fmla="*/ 1 h 19"/>
                    <a:gd name="T42" fmla="*/ 29 w 38"/>
                    <a:gd name="T43" fmla="*/ 1 h 19"/>
                    <a:gd name="T44" fmla="*/ 30 w 38"/>
                    <a:gd name="T45" fmla="*/ 2 h 19"/>
                    <a:gd name="T46" fmla="*/ 32 w 38"/>
                    <a:gd name="T47" fmla="*/ 3 h 19"/>
                    <a:gd name="T48" fmla="*/ 33 w 38"/>
                    <a:gd name="T49" fmla="*/ 4 h 19"/>
                    <a:gd name="T50" fmla="*/ 34 w 38"/>
                    <a:gd name="T51" fmla="*/ 5 h 19"/>
                    <a:gd name="T52" fmla="*/ 35 w 38"/>
                    <a:gd name="T53" fmla="*/ 6 h 19"/>
                    <a:gd name="T54" fmla="*/ 36 w 38"/>
                    <a:gd name="T55" fmla="*/ 8 h 19"/>
                    <a:gd name="T56" fmla="*/ 36 w 38"/>
                    <a:gd name="T57" fmla="*/ 9 h 19"/>
                    <a:gd name="T58" fmla="*/ 37 w 38"/>
                    <a:gd name="T59" fmla="*/ 11 h 19"/>
                    <a:gd name="T60" fmla="*/ 37 w 38"/>
                    <a:gd name="T61" fmla="*/ 12 h 19"/>
                    <a:gd name="T62" fmla="*/ 37 w 38"/>
                    <a:gd name="T63" fmla="*/ 14 h 19"/>
                    <a:gd name="T64" fmla="*/ 37 w 38"/>
                    <a:gd name="T65" fmla="*/ 16 h 19"/>
                    <a:gd name="T66" fmla="*/ 36 w 38"/>
                    <a:gd name="T67" fmla="*/ 18 h 19"/>
                    <a:gd name="T68" fmla="*/ 36 w 38"/>
                    <a:gd name="T69" fmla="*/ 18 h 19"/>
                    <a:gd name="T70" fmla="*/ 29 w 38"/>
                    <a:gd name="T71" fmla="*/ 18 h 19"/>
                    <a:gd name="T72" fmla="*/ 29 w 38"/>
                    <a:gd name="T73" fmla="*/ 18 h 19"/>
                    <a:gd name="T74" fmla="*/ 29 w 38"/>
                    <a:gd name="T75" fmla="*/ 15 h 19"/>
                    <a:gd name="T76" fmla="*/ 29 w 38"/>
                    <a:gd name="T77" fmla="*/ 13 h 19"/>
                    <a:gd name="T78" fmla="*/ 29 w 38"/>
                    <a:gd name="T79" fmla="*/ 11 h 19"/>
                    <a:gd name="T80" fmla="*/ 28 w 38"/>
                    <a:gd name="T81" fmla="*/ 9 h 19"/>
                    <a:gd name="T82" fmla="*/ 27 w 38"/>
                    <a:gd name="T83" fmla="*/ 8 h 19"/>
                    <a:gd name="T84" fmla="*/ 25 w 38"/>
                    <a:gd name="T85" fmla="*/ 6 h 19"/>
                    <a:gd name="T86" fmla="*/ 23 w 38"/>
                    <a:gd name="T87" fmla="*/ 6 h 19"/>
                    <a:gd name="T88" fmla="*/ 21 w 38"/>
                    <a:gd name="T89" fmla="*/ 6 h 19"/>
                    <a:gd name="T90" fmla="*/ 18 w 38"/>
                    <a:gd name="T91" fmla="*/ 6 h 19"/>
                    <a:gd name="T92" fmla="*/ 16 w 38"/>
                    <a:gd name="T93" fmla="*/ 6 h 19"/>
                    <a:gd name="T94" fmla="*/ 14 w 38"/>
                    <a:gd name="T95" fmla="*/ 7 h 19"/>
                    <a:gd name="T96" fmla="*/ 12 w 38"/>
                    <a:gd name="T97" fmla="*/ 9 h 19"/>
                    <a:gd name="T98" fmla="*/ 11 w 38"/>
                    <a:gd name="T99" fmla="*/ 11 h 19"/>
                    <a:gd name="T100" fmla="*/ 10 w 38"/>
                    <a:gd name="T101" fmla="*/ 13 h 19"/>
                    <a:gd name="T102" fmla="*/ 9 w 38"/>
                    <a:gd name="T103" fmla="*/ 15 h 19"/>
                    <a:gd name="T104" fmla="*/ 8 w 38"/>
                    <a:gd name="T105" fmla="*/ 18 h 19"/>
                    <a:gd name="T106" fmla="*/ 8 w 38"/>
                    <a:gd name="T107" fmla="*/ 18 h 19"/>
                    <a:gd name="T108" fmla="*/ 0 w 38"/>
                    <a:gd name="T109" fmla="*/ 18 h 19"/>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8" h="19">
                      <a:moveTo>
                        <a:pt x="0" y="18"/>
                      </a:moveTo>
                      <a:lnTo>
                        <a:pt x="0" y="18"/>
                      </a:lnTo>
                      <a:lnTo>
                        <a:pt x="1" y="16"/>
                      </a:lnTo>
                      <a:lnTo>
                        <a:pt x="1" y="14"/>
                      </a:lnTo>
                      <a:lnTo>
                        <a:pt x="2" y="12"/>
                      </a:lnTo>
                      <a:lnTo>
                        <a:pt x="3" y="10"/>
                      </a:lnTo>
                      <a:lnTo>
                        <a:pt x="4" y="8"/>
                      </a:lnTo>
                      <a:lnTo>
                        <a:pt x="5" y="7"/>
                      </a:lnTo>
                      <a:lnTo>
                        <a:pt x="7" y="6"/>
                      </a:lnTo>
                      <a:lnTo>
                        <a:pt x="8" y="4"/>
                      </a:lnTo>
                      <a:lnTo>
                        <a:pt x="10" y="3"/>
                      </a:lnTo>
                      <a:lnTo>
                        <a:pt x="11" y="2"/>
                      </a:lnTo>
                      <a:lnTo>
                        <a:pt x="13" y="2"/>
                      </a:lnTo>
                      <a:lnTo>
                        <a:pt x="15" y="1"/>
                      </a:lnTo>
                      <a:lnTo>
                        <a:pt x="16" y="1"/>
                      </a:lnTo>
                      <a:lnTo>
                        <a:pt x="18" y="0"/>
                      </a:lnTo>
                      <a:lnTo>
                        <a:pt x="20" y="0"/>
                      </a:lnTo>
                      <a:lnTo>
                        <a:pt x="22" y="0"/>
                      </a:lnTo>
                      <a:lnTo>
                        <a:pt x="24" y="0"/>
                      </a:lnTo>
                      <a:lnTo>
                        <a:pt x="26" y="0"/>
                      </a:lnTo>
                      <a:lnTo>
                        <a:pt x="27" y="1"/>
                      </a:lnTo>
                      <a:lnTo>
                        <a:pt x="29" y="1"/>
                      </a:lnTo>
                      <a:lnTo>
                        <a:pt x="30" y="2"/>
                      </a:lnTo>
                      <a:lnTo>
                        <a:pt x="32" y="3"/>
                      </a:lnTo>
                      <a:lnTo>
                        <a:pt x="33" y="4"/>
                      </a:lnTo>
                      <a:lnTo>
                        <a:pt x="34" y="5"/>
                      </a:lnTo>
                      <a:lnTo>
                        <a:pt x="35" y="6"/>
                      </a:lnTo>
                      <a:lnTo>
                        <a:pt x="36" y="8"/>
                      </a:lnTo>
                      <a:lnTo>
                        <a:pt x="36" y="9"/>
                      </a:lnTo>
                      <a:lnTo>
                        <a:pt x="37" y="11"/>
                      </a:lnTo>
                      <a:lnTo>
                        <a:pt x="37" y="12"/>
                      </a:lnTo>
                      <a:lnTo>
                        <a:pt x="37" y="14"/>
                      </a:lnTo>
                      <a:lnTo>
                        <a:pt x="37" y="16"/>
                      </a:lnTo>
                      <a:lnTo>
                        <a:pt x="36" y="18"/>
                      </a:lnTo>
                      <a:lnTo>
                        <a:pt x="29" y="18"/>
                      </a:lnTo>
                      <a:lnTo>
                        <a:pt x="29" y="15"/>
                      </a:lnTo>
                      <a:lnTo>
                        <a:pt x="29" y="13"/>
                      </a:lnTo>
                      <a:lnTo>
                        <a:pt x="29" y="11"/>
                      </a:lnTo>
                      <a:lnTo>
                        <a:pt x="28" y="9"/>
                      </a:lnTo>
                      <a:lnTo>
                        <a:pt x="27" y="8"/>
                      </a:lnTo>
                      <a:lnTo>
                        <a:pt x="25" y="6"/>
                      </a:lnTo>
                      <a:lnTo>
                        <a:pt x="23" y="6"/>
                      </a:lnTo>
                      <a:lnTo>
                        <a:pt x="21" y="6"/>
                      </a:lnTo>
                      <a:lnTo>
                        <a:pt x="18" y="6"/>
                      </a:lnTo>
                      <a:lnTo>
                        <a:pt x="16" y="6"/>
                      </a:lnTo>
                      <a:lnTo>
                        <a:pt x="14" y="7"/>
                      </a:lnTo>
                      <a:lnTo>
                        <a:pt x="12" y="9"/>
                      </a:lnTo>
                      <a:lnTo>
                        <a:pt x="11" y="11"/>
                      </a:lnTo>
                      <a:lnTo>
                        <a:pt x="10" y="13"/>
                      </a:lnTo>
                      <a:lnTo>
                        <a:pt x="9" y="15"/>
                      </a:lnTo>
                      <a:lnTo>
                        <a:pt x="8" y="18"/>
                      </a:lnTo>
                      <a:lnTo>
                        <a:pt x="0" y="18"/>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sp>
              <p:nvSpPr>
                <p:cNvPr id="1048" name="Freeform 87"/>
                <p:cNvSpPr>
                  <a:spLocks noChangeAspect="1"/>
                </p:cNvSpPr>
                <p:nvPr/>
              </p:nvSpPr>
              <p:spPr bwMode="auto">
                <a:xfrm>
                  <a:off x="303" y="835"/>
                  <a:ext cx="39" cy="17"/>
                </a:xfrm>
                <a:custGeom>
                  <a:avLst/>
                  <a:gdLst>
                    <a:gd name="T0" fmla="*/ 0 w 39"/>
                    <a:gd name="T1" fmla="*/ 0 h 17"/>
                    <a:gd name="T2" fmla="*/ 0 w 39"/>
                    <a:gd name="T3" fmla="*/ 2 h 17"/>
                    <a:gd name="T4" fmla="*/ 0 w 39"/>
                    <a:gd name="T5" fmla="*/ 3 h 17"/>
                    <a:gd name="T6" fmla="*/ 0 w 39"/>
                    <a:gd name="T7" fmla="*/ 5 h 17"/>
                    <a:gd name="T8" fmla="*/ 0 w 39"/>
                    <a:gd name="T9" fmla="*/ 6 h 17"/>
                    <a:gd name="T10" fmla="*/ 1 w 39"/>
                    <a:gd name="T11" fmla="*/ 8 h 17"/>
                    <a:gd name="T12" fmla="*/ 1 w 39"/>
                    <a:gd name="T13" fmla="*/ 9 h 17"/>
                    <a:gd name="T14" fmla="*/ 2 w 39"/>
                    <a:gd name="T15" fmla="*/ 10 h 17"/>
                    <a:gd name="T16" fmla="*/ 3 w 39"/>
                    <a:gd name="T17" fmla="*/ 11 h 17"/>
                    <a:gd name="T18" fmla="*/ 4 w 39"/>
                    <a:gd name="T19" fmla="*/ 12 h 17"/>
                    <a:gd name="T20" fmla="*/ 5 w 39"/>
                    <a:gd name="T21" fmla="*/ 13 h 17"/>
                    <a:gd name="T22" fmla="*/ 7 w 39"/>
                    <a:gd name="T23" fmla="*/ 14 h 17"/>
                    <a:gd name="T24" fmla="*/ 8 w 39"/>
                    <a:gd name="T25" fmla="*/ 15 h 17"/>
                    <a:gd name="T26" fmla="*/ 10 w 39"/>
                    <a:gd name="T27" fmla="*/ 15 h 17"/>
                    <a:gd name="T28" fmla="*/ 11 w 39"/>
                    <a:gd name="T29" fmla="*/ 16 h 17"/>
                    <a:gd name="T30" fmla="*/ 13 w 39"/>
                    <a:gd name="T31" fmla="*/ 16 h 17"/>
                    <a:gd name="T32" fmla="*/ 15 w 39"/>
                    <a:gd name="T33" fmla="*/ 16 h 17"/>
                    <a:gd name="T34" fmla="*/ 17 w 39"/>
                    <a:gd name="T35" fmla="*/ 16 h 17"/>
                    <a:gd name="T36" fmla="*/ 19 w 39"/>
                    <a:gd name="T37" fmla="*/ 16 h 17"/>
                    <a:gd name="T38" fmla="*/ 21 w 39"/>
                    <a:gd name="T39" fmla="*/ 16 h 17"/>
                    <a:gd name="T40" fmla="*/ 23 w 39"/>
                    <a:gd name="T41" fmla="*/ 15 h 17"/>
                    <a:gd name="T42" fmla="*/ 25 w 39"/>
                    <a:gd name="T43" fmla="*/ 15 h 17"/>
                    <a:gd name="T44" fmla="*/ 27 w 39"/>
                    <a:gd name="T45" fmla="*/ 14 h 17"/>
                    <a:gd name="T46" fmla="*/ 28 w 39"/>
                    <a:gd name="T47" fmla="*/ 13 h 17"/>
                    <a:gd name="T48" fmla="*/ 30 w 39"/>
                    <a:gd name="T49" fmla="*/ 12 h 17"/>
                    <a:gd name="T50" fmla="*/ 31 w 39"/>
                    <a:gd name="T51" fmla="*/ 11 h 17"/>
                    <a:gd name="T52" fmla="*/ 33 w 39"/>
                    <a:gd name="T53" fmla="*/ 10 h 17"/>
                    <a:gd name="T54" fmla="*/ 34 w 39"/>
                    <a:gd name="T55" fmla="*/ 9 h 17"/>
                    <a:gd name="T56" fmla="*/ 35 w 39"/>
                    <a:gd name="T57" fmla="*/ 7 h 17"/>
                    <a:gd name="T58" fmla="*/ 36 w 39"/>
                    <a:gd name="T59" fmla="*/ 6 h 17"/>
                    <a:gd name="T60" fmla="*/ 37 w 39"/>
                    <a:gd name="T61" fmla="*/ 4 h 17"/>
                    <a:gd name="T62" fmla="*/ 37 w 39"/>
                    <a:gd name="T63" fmla="*/ 2 h 17"/>
                    <a:gd name="T64" fmla="*/ 38 w 39"/>
                    <a:gd name="T65" fmla="*/ 0 h 17"/>
                    <a:gd name="T66" fmla="*/ 30 w 39"/>
                    <a:gd name="T67" fmla="*/ 0 h 17"/>
                    <a:gd name="T68" fmla="*/ 29 w 39"/>
                    <a:gd name="T69" fmla="*/ 2 h 17"/>
                    <a:gd name="T70" fmla="*/ 28 w 39"/>
                    <a:gd name="T71" fmla="*/ 5 h 17"/>
                    <a:gd name="T72" fmla="*/ 27 w 39"/>
                    <a:gd name="T73" fmla="*/ 7 h 17"/>
                    <a:gd name="T74" fmla="*/ 25 w 39"/>
                    <a:gd name="T75" fmla="*/ 8 h 17"/>
                    <a:gd name="T76" fmla="*/ 23 w 39"/>
                    <a:gd name="T77" fmla="*/ 9 h 17"/>
                    <a:gd name="T78" fmla="*/ 21 w 39"/>
                    <a:gd name="T79" fmla="*/ 10 h 17"/>
                    <a:gd name="T80" fmla="*/ 19 w 39"/>
                    <a:gd name="T81" fmla="*/ 11 h 17"/>
                    <a:gd name="T82" fmla="*/ 17 w 39"/>
                    <a:gd name="T83" fmla="*/ 11 h 17"/>
                    <a:gd name="T84" fmla="*/ 14 w 39"/>
                    <a:gd name="T85" fmla="*/ 11 h 17"/>
                    <a:gd name="T86" fmla="*/ 12 w 39"/>
                    <a:gd name="T87" fmla="*/ 10 h 17"/>
                    <a:gd name="T88" fmla="*/ 10 w 39"/>
                    <a:gd name="T89" fmla="*/ 9 h 17"/>
                    <a:gd name="T90" fmla="*/ 9 w 39"/>
                    <a:gd name="T91" fmla="*/ 8 h 17"/>
                    <a:gd name="T92" fmla="*/ 8 w 39"/>
                    <a:gd name="T93" fmla="*/ 6 h 17"/>
                    <a:gd name="T94" fmla="*/ 8 w 39"/>
                    <a:gd name="T95" fmla="*/ 4 h 17"/>
                    <a:gd name="T96" fmla="*/ 8 w 39"/>
                    <a:gd name="T97" fmla="*/ 2 h 17"/>
                    <a:gd name="T98" fmla="*/ 8 w 39"/>
                    <a:gd name="T99" fmla="*/ 0 h 17"/>
                    <a:gd name="T100" fmla="*/ 0 w 39"/>
                    <a:gd name="T101" fmla="*/ 0 h 1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39" h="17">
                      <a:moveTo>
                        <a:pt x="0" y="0"/>
                      </a:moveTo>
                      <a:lnTo>
                        <a:pt x="0" y="2"/>
                      </a:lnTo>
                      <a:lnTo>
                        <a:pt x="0" y="3"/>
                      </a:lnTo>
                      <a:lnTo>
                        <a:pt x="0" y="5"/>
                      </a:lnTo>
                      <a:lnTo>
                        <a:pt x="0" y="6"/>
                      </a:lnTo>
                      <a:lnTo>
                        <a:pt x="1" y="8"/>
                      </a:lnTo>
                      <a:lnTo>
                        <a:pt x="1" y="9"/>
                      </a:lnTo>
                      <a:lnTo>
                        <a:pt x="2" y="10"/>
                      </a:lnTo>
                      <a:lnTo>
                        <a:pt x="3" y="11"/>
                      </a:lnTo>
                      <a:lnTo>
                        <a:pt x="4" y="12"/>
                      </a:lnTo>
                      <a:lnTo>
                        <a:pt x="5" y="13"/>
                      </a:lnTo>
                      <a:lnTo>
                        <a:pt x="7" y="14"/>
                      </a:lnTo>
                      <a:lnTo>
                        <a:pt x="8" y="15"/>
                      </a:lnTo>
                      <a:lnTo>
                        <a:pt x="10" y="15"/>
                      </a:lnTo>
                      <a:lnTo>
                        <a:pt x="11" y="16"/>
                      </a:lnTo>
                      <a:lnTo>
                        <a:pt x="13" y="16"/>
                      </a:lnTo>
                      <a:lnTo>
                        <a:pt x="15" y="16"/>
                      </a:lnTo>
                      <a:lnTo>
                        <a:pt x="17" y="16"/>
                      </a:lnTo>
                      <a:lnTo>
                        <a:pt x="19" y="16"/>
                      </a:lnTo>
                      <a:lnTo>
                        <a:pt x="21" y="16"/>
                      </a:lnTo>
                      <a:lnTo>
                        <a:pt x="23" y="15"/>
                      </a:lnTo>
                      <a:lnTo>
                        <a:pt x="25" y="15"/>
                      </a:lnTo>
                      <a:lnTo>
                        <a:pt x="27" y="14"/>
                      </a:lnTo>
                      <a:lnTo>
                        <a:pt x="28" y="13"/>
                      </a:lnTo>
                      <a:lnTo>
                        <a:pt x="30" y="12"/>
                      </a:lnTo>
                      <a:lnTo>
                        <a:pt x="31" y="11"/>
                      </a:lnTo>
                      <a:lnTo>
                        <a:pt x="33" y="10"/>
                      </a:lnTo>
                      <a:lnTo>
                        <a:pt x="34" y="9"/>
                      </a:lnTo>
                      <a:lnTo>
                        <a:pt x="35" y="7"/>
                      </a:lnTo>
                      <a:lnTo>
                        <a:pt x="36" y="6"/>
                      </a:lnTo>
                      <a:lnTo>
                        <a:pt x="37" y="4"/>
                      </a:lnTo>
                      <a:lnTo>
                        <a:pt x="37" y="2"/>
                      </a:lnTo>
                      <a:lnTo>
                        <a:pt x="38" y="0"/>
                      </a:lnTo>
                      <a:lnTo>
                        <a:pt x="30" y="0"/>
                      </a:lnTo>
                      <a:lnTo>
                        <a:pt x="29" y="2"/>
                      </a:lnTo>
                      <a:lnTo>
                        <a:pt x="28" y="5"/>
                      </a:lnTo>
                      <a:lnTo>
                        <a:pt x="27" y="7"/>
                      </a:lnTo>
                      <a:lnTo>
                        <a:pt x="25" y="8"/>
                      </a:lnTo>
                      <a:lnTo>
                        <a:pt x="23" y="9"/>
                      </a:lnTo>
                      <a:lnTo>
                        <a:pt x="21" y="10"/>
                      </a:lnTo>
                      <a:lnTo>
                        <a:pt x="19" y="11"/>
                      </a:lnTo>
                      <a:lnTo>
                        <a:pt x="17" y="11"/>
                      </a:lnTo>
                      <a:lnTo>
                        <a:pt x="14" y="11"/>
                      </a:lnTo>
                      <a:lnTo>
                        <a:pt x="12" y="10"/>
                      </a:lnTo>
                      <a:lnTo>
                        <a:pt x="10" y="9"/>
                      </a:lnTo>
                      <a:lnTo>
                        <a:pt x="9" y="8"/>
                      </a:lnTo>
                      <a:lnTo>
                        <a:pt x="8" y="6"/>
                      </a:lnTo>
                      <a:lnTo>
                        <a:pt x="8" y="4"/>
                      </a:lnTo>
                      <a:lnTo>
                        <a:pt x="8" y="2"/>
                      </a:lnTo>
                      <a:lnTo>
                        <a:pt x="8" y="0"/>
                      </a:lnTo>
                      <a:lnTo>
                        <a:pt x="0" y="0"/>
                      </a:lnTo>
                    </a:path>
                  </a:pathLst>
                </a:custGeom>
                <a:solidFill>
                  <a:srgbClr val="FFFFFF"/>
                </a:solidFill>
                <a:ln>
                  <a:noFill/>
                </a:ln>
                <a:effectLst/>
                <a:extLst>
                  <a:ext uri="{91240B29-F687-4F45-9708-019B960494DF}">
                    <a14:hiddenLine xmlns:a14="http://schemas.microsoft.com/office/drawing/2010/main" w="12700"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dirty="0">
                    <a:solidFill>
                      <a:srgbClr val="000000"/>
                    </a:solidFill>
                  </a:endParaRPr>
                </a:p>
              </p:txBody>
            </p:sp>
          </p:grpSp>
        </p:grpSp>
      </p:grpSp>
    </p:spTree>
    <p:extLst>
      <p:ext uri="{BB962C8B-B14F-4D97-AF65-F5344CB8AC3E}">
        <p14:creationId xmlns:p14="http://schemas.microsoft.com/office/powerpoint/2010/main" val="4037895175"/>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rtl="0" eaLnBrk="0" fontAlgn="base" hangingPunct="0">
        <a:spcBef>
          <a:spcPct val="0"/>
        </a:spcBef>
        <a:spcAft>
          <a:spcPct val="0"/>
        </a:spcAft>
        <a:defRPr sz="3200" b="1">
          <a:solidFill>
            <a:schemeClr val="bg1"/>
          </a:solidFill>
          <a:latin typeface="+mj-lt"/>
          <a:ea typeface="+mj-ea"/>
          <a:cs typeface="+mj-cs"/>
        </a:defRPr>
      </a:lvl1pPr>
      <a:lvl2pPr algn="l" rtl="0" eaLnBrk="0" fontAlgn="base" hangingPunct="0">
        <a:spcBef>
          <a:spcPct val="0"/>
        </a:spcBef>
        <a:spcAft>
          <a:spcPct val="0"/>
        </a:spcAft>
        <a:defRPr sz="3200" b="1">
          <a:solidFill>
            <a:schemeClr val="bg1"/>
          </a:solidFill>
          <a:latin typeface="Arial" charset="0"/>
        </a:defRPr>
      </a:lvl2pPr>
      <a:lvl3pPr algn="l" rtl="0" eaLnBrk="0" fontAlgn="base" hangingPunct="0">
        <a:spcBef>
          <a:spcPct val="0"/>
        </a:spcBef>
        <a:spcAft>
          <a:spcPct val="0"/>
        </a:spcAft>
        <a:defRPr sz="3200" b="1">
          <a:solidFill>
            <a:schemeClr val="bg1"/>
          </a:solidFill>
          <a:latin typeface="Arial" charset="0"/>
        </a:defRPr>
      </a:lvl3pPr>
      <a:lvl4pPr algn="l" rtl="0" eaLnBrk="0" fontAlgn="base" hangingPunct="0">
        <a:spcBef>
          <a:spcPct val="0"/>
        </a:spcBef>
        <a:spcAft>
          <a:spcPct val="0"/>
        </a:spcAft>
        <a:defRPr sz="3200" b="1">
          <a:solidFill>
            <a:schemeClr val="bg1"/>
          </a:solidFill>
          <a:latin typeface="Arial" charset="0"/>
        </a:defRPr>
      </a:lvl4pPr>
      <a:lvl5pPr algn="l" rtl="0" eaLnBrk="0" fontAlgn="base" hangingPunct="0">
        <a:spcBef>
          <a:spcPct val="0"/>
        </a:spcBef>
        <a:spcAft>
          <a:spcPct val="0"/>
        </a:spcAft>
        <a:defRPr sz="3200" b="1">
          <a:solidFill>
            <a:schemeClr val="bg1"/>
          </a:solidFill>
          <a:latin typeface="Arial" charset="0"/>
        </a:defRPr>
      </a:lvl5pPr>
      <a:lvl6pPr marL="457200" algn="l" rtl="0" fontAlgn="base">
        <a:spcBef>
          <a:spcPct val="0"/>
        </a:spcBef>
        <a:spcAft>
          <a:spcPct val="0"/>
        </a:spcAft>
        <a:defRPr sz="3200" b="1">
          <a:solidFill>
            <a:schemeClr val="bg1"/>
          </a:solidFill>
          <a:latin typeface="Arial" charset="0"/>
        </a:defRPr>
      </a:lvl6pPr>
      <a:lvl7pPr marL="914400" algn="l" rtl="0" fontAlgn="base">
        <a:spcBef>
          <a:spcPct val="0"/>
        </a:spcBef>
        <a:spcAft>
          <a:spcPct val="0"/>
        </a:spcAft>
        <a:defRPr sz="3200" b="1">
          <a:solidFill>
            <a:schemeClr val="bg1"/>
          </a:solidFill>
          <a:latin typeface="Arial" charset="0"/>
        </a:defRPr>
      </a:lvl7pPr>
      <a:lvl8pPr marL="1371600" algn="l" rtl="0" fontAlgn="base">
        <a:spcBef>
          <a:spcPct val="0"/>
        </a:spcBef>
        <a:spcAft>
          <a:spcPct val="0"/>
        </a:spcAft>
        <a:defRPr sz="3200" b="1">
          <a:solidFill>
            <a:schemeClr val="bg1"/>
          </a:solidFill>
          <a:latin typeface="Arial" charset="0"/>
        </a:defRPr>
      </a:lvl8pPr>
      <a:lvl9pPr marL="1828800" algn="l" rtl="0" fontAlgn="base">
        <a:spcBef>
          <a:spcPct val="0"/>
        </a:spcBef>
        <a:spcAft>
          <a:spcPct val="0"/>
        </a:spcAft>
        <a:defRPr sz="3200" b="1">
          <a:solidFill>
            <a:schemeClr val="bg1"/>
          </a:solidFill>
          <a:latin typeface="Arial" charset="0"/>
        </a:defRPr>
      </a:lvl9pPr>
    </p:titleStyle>
    <p:bodyStyle>
      <a:lvl1pPr marL="342900" indent="-342900" algn="l" rtl="0" eaLnBrk="0" fontAlgn="base" hangingPunct="0">
        <a:spcBef>
          <a:spcPct val="10000"/>
        </a:spcBef>
        <a:spcAft>
          <a:spcPct val="0"/>
        </a:spcAft>
        <a:buClr>
          <a:srgbClr val="0040C0"/>
        </a:buClr>
        <a:buSzPct val="65000"/>
        <a:buFont typeface="Wingdings" pitchFamily="2" charset="2"/>
        <a:buChar char="¨"/>
        <a:defRPr sz="3200" b="1">
          <a:solidFill>
            <a:schemeClr val="tx1"/>
          </a:solidFill>
          <a:latin typeface="+mn-lt"/>
          <a:ea typeface="+mn-ea"/>
          <a:cs typeface="+mn-cs"/>
        </a:defRPr>
      </a:lvl1pPr>
      <a:lvl2pPr marL="742950" indent="-285750" algn="l" rtl="0" eaLnBrk="0" fontAlgn="base" hangingPunct="0">
        <a:spcBef>
          <a:spcPct val="10000"/>
        </a:spcBef>
        <a:spcAft>
          <a:spcPct val="0"/>
        </a:spcAft>
        <a:buClr>
          <a:srgbClr val="0040C0"/>
        </a:buClr>
        <a:buSzPct val="75000"/>
        <a:buFont typeface="Wingdings" pitchFamily="2" charset="2"/>
        <a:buChar char="Ø"/>
        <a:defRPr sz="2800" b="1">
          <a:solidFill>
            <a:schemeClr val="tx1"/>
          </a:solidFill>
          <a:latin typeface="+mn-lt"/>
        </a:defRPr>
      </a:lvl2pPr>
      <a:lvl3pPr marL="1085850" indent="-228600" algn="l" rtl="0" eaLnBrk="0" fontAlgn="base" hangingPunct="0">
        <a:spcBef>
          <a:spcPct val="10000"/>
        </a:spcBef>
        <a:spcAft>
          <a:spcPct val="0"/>
        </a:spcAft>
        <a:buClr>
          <a:srgbClr val="0040C0"/>
        </a:buClr>
        <a:buFont typeface="Wingdings" pitchFamily="2" charset="2"/>
        <a:buChar char="§"/>
        <a:defRPr sz="2600" b="1">
          <a:solidFill>
            <a:schemeClr val="tx1"/>
          </a:solidFill>
          <a:latin typeface="+mn-lt"/>
        </a:defRPr>
      </a:lvl3pPr>
      <a:lvl4pPr marL="1485900" indent="-228600" algn="l" rtl="0" eaLnBrk="0" fontAlgn="base" hangingPunct="0">
        <a:spcBef>
          <a:spcPct val="10000"/>
        </a:spcBef>
        <a:spcAft>
          <a:spcPct val="0"/>
        </a:spcAft>
        <a:buClr>
          <a:srgbClr val="0040C0"/>
        </a:buClr>
        <a:buFont typeface="Wingdings" pitchFamily="2" charset="2"/>
        <a:buChar char="§"/>
        <a:defRPr sz="2400" b="1">
          <a:solidFill>
            <a:schemeClr val="tx1"/>
          </a:solidFill>
          <a:latin typeface="+mn-lt"/>
        </a:defRPr>
      </a:lvl4pPr>
      <a:lvl5pPr marL="1943100" indent="-285750" algn="l" rtl="0" eaLnBrk="0" fontAlgn="base" hangingPunct="0">
        <a:spcBef>
          <a:spcPct val="10000"/>
        </a:spcBef>
        <a:spcAft>
          <a:spcPct val="0"/>
        </a:spcAft>
        <a:buClr>
          <a:srgbClr val="0040C0"/>
        </a:buClr>
        <a:buFont typeface="Wingdings" pitchFamily="2" charset="2"/>
        <a:buChar char="§"/>
        <a:defRPr sz="2400" b="1">
          <a:solidFill>
            <a:schemeClr val="tx1"/>
          </a:solidFill>
          <a:latin typeface="+mn-lt"/>
        </a:defRPr>
      </a:lvl5pPr>
      <a:lvl6pPr marL="2400300" indent="-285750" algn="l" rtl="0" fontAlgn="base">
        <a:spcBef>
          <a:spcPct val="10000"/>
        </a:spcBef>
        <a:spcAft>
          <a:spcPct val="0"/>
        </a:spcAft>
        <a:buClr>
          <a:srgbClr val="0040C0"/>
        </a:buClr>
        <a:buFont typeface="Wingdings" pitchFamily="2" charset="2"/>
        <a:buChar char="§"/>
        <a:defRPr sz="2400" b="1">
          <a:solidFill>
            <a:schemeClr val="tx1"/>
          </a:solidFill>
          <a:latin typeface="+mn-lt"/>
        </a:defRPr>
      </a:lvl6pPr>
      <a:lvl7pPr marL="2857500" indent="-285750" algn="l" rtl="0" fontAlgn="base">
        <a:spcBef>
          <a:spcPct val="10000"/>
        </a:spcBef>
        <a:spcAft>
          <a:spcPct val="0"/>
        </a:spcAft>
        <a:buClr>
          <a:srgbClr val="0040C0"/>
        </a:buClr>
        <a:buFont typeface="Wingdings" pitchFamily="2" charset="2"/>
        <a:buChar char="§"/>
        <a:defRPr sz="2400" b="1">
          <a:solidFill>
            <a:schemeClr val="tx1"/>
          </a:solidFill>
          <a:latin typeface="+mn-lt"/>
        </a:defRPr>
      </a:lvl7pPr>
      <a:lvl8pPr marL="3314700" indent="-285750" algn="l" rtl="0" fontAlgn="base">
        <a:spcBef>
          <a:spcPct val="10000"/>
        </a:spcBef>
        <a:spcAft>
          <a:spcPct val="0"/>
        </a:spcAft>
        <a:buClr>
          <a:srgbClr val="0040C0"/>
        </a:buClr>
        <a:buFont typeface="Wingdings" pitchFamily="2" charset="2"/>
        <a:buChar char="§"/>
        <a:defRPr sz="2400" b="1">
          <a:solidFill>
            <a:schemeClr val="tx1"/>
          </a:solidFill>
          <a:latin typeface="+mn-lt"/>
        </a:defRPr>
      </a:lvl8pPr>
      <a:lvl9pPr marL="3771900" indent="-285750" algn="l" rtl="0" fontAlgn="base">
        <a:spcBef>
          <a:spcPct val="10000"/>
        </a:spcBef>
        <a:spcAft>
          <a:spcPct val="0"/>
        </a:spcAft>
        <a:buClr>
          <a:srgbClr val="0040C0"/>
        </a:buClr>
        <a:buFont typeface="Wingdings" pitchFamily="2" charset="2"/>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usps.com/careers"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about.usps.com/careers/how-to-apply/exams.htm#tableexam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usps.com/career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p:cNvSpPr>
          <p:nvPr/>
        </p:nvSpPr>
        <p:spPr bwMode="auto">
          <a:xfrm>
            <a:off x="290513" y="4343400"/>
            <a:ext cx="8562975"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base">
              <a:spcBef>
                <a:spcPct val="0"/>
              </a:spcBef>
              <a:spcAft>
                <a:spcPct val="0"/>
              </a:spcAft>
            </a:pPr>
            <a:endParaRPr lang="en-US" altLang="en-US" sz="2800" b="1" dirty="0">
              <a:solidFill>
                <a:srgbClr val="000000"/>
              </a:solidFill>
              <a:cs typeface="Arial" charset="0"/>
            </a:endParaRPr>
          </a:p>
        </p:txBody>
      </p:sp>
      <p:sp>
        <p:nvSpPr>
          <p:cNvPr id="17411" name="Title 3"/>
          <p:cNvSpPr txBox="1">
            <a:spLocks/>
          </p:cNvSpPr>
          <p:nvPr/>
        </p:nvSpPr>
        <p:spPr bwMode="auto">
          <a:xfrm>
            <a:off x="15240" y="2743200"/>
            <a:ext cx="8701087"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800">
                <a:solidFill>
                  <a:schemeClr val="tx1"/>
                </a:solidFill>
                <a:latin typeface="Arial" charset="0"/>
              </a:defRPr>
            </a:lvl1pPr>
            <a:lvl2pPr marL="742950" indent="-285750">
              <a:defRPr sz="800">
                <a:solidFill>
                  <a:schemeClr val="tx1"/>
                </a:solidFill>
                <a:latin typeface="Arial" charset="0"/>
              </a:defRPr>
            </a:lvl2pPr>
            <a:lvl3pPr marL="1143000" indent="-228600">
              <a:defRPr sz="800">
                <a:solidFill>
                  <a:schemeClr val="tx1"/>
                </a:solidFill>
                <a:latin typeface="Arial" charset="0"/>
              </a:defRPr>
            </a:lvl3pPr>
            <a:lvl4pPr marL="1600200" indent="-228600">
              <a:defRPr sz="800">
                <a:solidFill>
                  <a:schemeClr val="tx1"/>
                </a:solidFill>
                <a:latin typeface="Arial" charset="0"/>
              </a:defRPr>
            </a:lvl4pPr>
            <a:lvl5pPr marL="2057400" indent="-22860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fontAlgn="base">
              <a:lnSpc>
                <a:spcPct val="140000"/>
              </a:lnSpc>
              <a:spcBef>
                <a:spcPct val="0"/>
              </a:spcBef>
              <a:spcAft>
                <a:spcPct val="0"/>
              </a:spcAft>
            </a:pPr>
            <a:r>
              <a:rPr lang="en-US" sz="3600" b="1" dirty="0">
                <a:solidFill>
                  <a:srgbClr val="101820"/>
                </a:solidFill>
                <a:latin typeface="Segoe UI" panose="020B0502040204020203" pitchFamily="34" charset="0"/>
                <a:cs typeface="Times New Roman" panose="02020603050405020304" pitchFamily="18" charset="0"/>
              </a:rPr>
              <a:t>USPS CAREERS</a:t>
            </a:r>
          </a:p>
          <a:p>
            <a:pPr algn="ctr" fontAlgn="base">
              <a:lnSpc>
                <a:spcPct val="140000"/>
              </a:lnSpc>
              <a:spcBef>
                <a:spcPct val="0"/>
              </a:spcBef>
              <a:spcAft>
                <a:spcPct val="0"/>
              </a:spcAft>
            </a:pPr>
            <a:endParaRPr lang="en-US" altLang="en-US" sz="1800" b="1" dirty="0">
              <a:solidFill>
                <a:srgbClr val="000000"/>
              </a:solidFill>
              <a:latin typeface="Arial Narrow" panose="020B0606020202030204" pitchFamily="34" charset="0"/>
            </a:endParaRPr>
          </a:p>
          <a:p>
            <a:pPr algn="ctr" fontAlgn="base">
              <a:lnSpc>
                <a:spcPct val="140000"/>
              </a:lnSpc>
              <a:spcBef>
                <a:spcPct val="0"/>
              </a:spcBef>
              <a:spcAft>
                <a:spcPct val="0"/>
              </a:spcAft>
            </a:pPr>
            <a:r>
              <a:rPr lang="en-US" sz="1800" u="sng" dirty="0">
                <a:solidFill>
                  <a:srgbClr val="0000FF"/>
                </a:solidFill>
                <a:effectLst/>
                <a:latin typeface="Calibri" panose="020F0502020204030204" pitchFamily="34" charset="0"/>
                <a:ea typeface="Calibri" panose="020F0502020204030204" pitchFamily="34" charset="0"/>
                <a:cs typeface="Arial" panose="020B0604020202020204" pitchFamily="34" charset="0"/>
                <a:hlinkClick r:id="rId3"/>
              </a:rPr>
              <a:t>www.usps.com/careers</a:t>
            </a:r>
            <a:endParaRPr lang="en-US" sz="1800" dirty="0">
              <a:effectLst/>
              <a:latin typeface="Calibri" panose="020F0502020204030204" pitchFamily="34" charset="0"/>
              <a:ea typeface="Calibri" panose="020F0502020204030204" pitchFamily="34" charset="0"/>
              <a:cs typeface="Arial" panose="020B0604020202020204" pitchFamily="34" charset="0"/>
            </a:endParaRPr>
          </a:p>
          <a:p>
            <a:pPr algn="ctr" fontAlgn="base">
              <a:lnSpc>
                <a:spcPct val="140000"/>
              </a:lnSpc>
              <a:spcBef>
                <a:spcPct val="0"/>
              </a:spcBef>
              <a:spcAft>
                <a:spcPct val="0"/>
              </a:spcAft>
            </a:pPr>
            <a:endParaRPr lang="en-US" altLang="en-US" sz="1800" b="1" dirty="0">
              <a:solidFill>
                <a:srgbClr val="000000"/>
              </a:solidFill>
              <a:latin typeface="Arial Narrow" panose="020B0606020202030204" pitchFamily="34" charset="0"/>
            </a:endParaRPr>
          </a:p>
          <a:p>
            <a:pPr algn="r" fontAlgn="base">
              <a:lnSpc>
                <a:spcPct val="140000"/>
              </a:lnSpc>
              <a:spcBef>
                <a:spcPct val="0"/>
              </a:spcBef>
              <a:spcAft>
                <a:spcPct val="0"/>
              </a:spcAft>
            </a:pPr>
            <a:endParaRPr lang="en-US" altLang="en-US" sz="1800" b="1" dirty="0">
              <a:solidFill>
                <a:srgbClr val="FF0000"/>
              </a:solidFill>
              <a:cs typeface="Arial" charset="0"/>
            </a:endParaRPr>
          </a:p>
          <a:p>
            <a:pPr algn="r" fontAlgn="base">
              <a:lnSpc>
                <a:spcPct val="140000"/>
              </a:lnSpc>
              <a:spcBef>
                <a:spcPct val="0"/>
              </a:spcBef>
              <a:spcAft>
                <a:spcPct val="0"/>
              </a:spcAft>
            </a:pPr>
            <a:endParaRPr lang="en-US" altLang="en-US" sz="1800" b="1" dirty="0">
              <a:solidFill>
                <a:srgbClr val="FF0000"/>
              </a:solidFill>
              <a:cs typeface="Arial" charset="0"/>
            </a:endParaRPr>
          </a:p>
          <a:p>
            <a:pPr algn="ctr" fontAlgn="base">
              <a:lnSpc>
                <a:spcPct val="140000"/>
              </a:lnSpc>
              <a:spcBef>
                <a:spcPct val="0"/>
              </a:spcBef>
              <a:spcAft>
                <a:spcPct val="0"/>
              </a:spcAft>
            </a:pPr>
            <a:endParaRPr lang="en-US" altLang="en-US" sz="1800" b="1" dirty="0">
              <a:solidFill>
                <a:srgbClr val="FF0000"/>
              </a:solidFill>
              <a:cs typeface="Arial" charset="0"/>
            </a:endParaRPr>
          </a:p>
        </p:txBody>
      </p:sp>
      <p:sp>
        <p:nvSpPr>
          <p:cNvPr id="17412" name="Text Box 5"/>
          <p:cNvSpPr txBox="1">
            <a:spLocks noChangeArrowheads="1"/>
          </p:cNvSpPr>
          <p:nvPr/>
        </p:nvSpPr>
        <p:spPr bwMode="auto">
          <a:xfrm>
            <a:off x="8128000" y="6115050"/>
            <a:ext cx="725488" cy="396875"/>
          </a:xfrm>
          <a:prstGeom prst="rect">
            <a:avLst/>
          </a:prstGeom>
          <a:solidFill>
            <a:schemeClr val="bg1"/>
          </a:solidFill>
          <a:ln>
            <a:noFill/>
          </a:ln>
          <a:effectLst/>
          <a:extLst>
            <a:ext uri="{91240B29-F687-4F45-9708-019B960494DF}">
              <a14:hiddenLine xmlns:a14="http://schemas.microsoft.com/office/drawing/2010/main" w="9525" algn="ctr">
                <a:solidFill>
                  <a:schemeClr val="bg2"/>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tx1"/>
                  </a:outerShdw>
                </a:effectLst>
              </a14:hiddenEffects>
            </a:ext>
          </a:extLst>
        </p:spPr>
        <p:txBody>
          <a:bodyPr tIns="91440" bIns="91440">
            <a:spAutoFit/>
          </a:bodyPr>
          <a:lstStyle>
            <a:lvl1pPr>
              <a:defRPr sz="800">
                <a:solidFill>
                  <a:schemeClr val="tx1"/>
                </a:solidFill>
                <a:latin typeface="Arial" charset="0"/>
              </a:defRPr>
            </a:lvl1pPr>
            <a:lvl2pPr marL="742950" indent="-285750">
              <a:defRPr sz="800">
                <a:solidFill>
                  <a:schemeClr val="tx1"/>
                </a:solidFill>
                <a:latin typeface="Arial" charset="0"/>
              </a:defRPr>
            </a:lvl2pPr>
            <a:lvl3pPr marL="1143000" indent="-228600">
              <a:defRPr sz="800">
                <a:solidFill>
                  <a:schemeClr val="tx1"/>
                </a:solidFill>
                <a:latin typeface="Arial" charset="0"/>
              </a:defRPr>
            </a:lvl3pPr>
            <a:lvl4pPr marL="1600200" indent="-228600">
              <a:defRPr sz="800">
                <a:solidFill>
                  <a:schemeClr val="tx1"/>
                </a:solidFill>
                <a:latin typeface="Arial" charset="0"/>
              </a:defRPr>
            </a:lvl4pPr>
            <a:lvl5pPr marL="2057400" indent="-228600">
              <a:defRPr sz="800">
                <a:solidFill>
                  <a:schemeClr val="tx1"/>
                </a:solidFill>
                <a:latin typeface="Arial" charset="0"/>
              </a:defRPr>
            </a:lvl5pPr>
            <a:lvl6pPr marL="2514600" indent="-228600" eaLnBrk="0" fontAlgn="base" hangingPunct="0">
              <a:spcBef>
                <a:spcPct val="0"/>
              </a:spcBef>
              <a:spcAft>
                <a:spcPct val="0"/>
              </a:spcAft>
              <a:defRPr sz="800">
                <a:solidFill>
                  <a:schemeClr val="tx1"/>
                </a:solidFill>
                <a:latin typeface="Arial" charset="0"/>
              </a:defRPr>
            </a:lvl6pPr>
            <a:lvl7pPr marL="2971800" indent="-228600" eaLnBrk="0" fontAlgn="base" hangingPunct="0">
              <a:spcBef>
                <a:spcPct val="0"/>
              </a:spcBef>
              <a:spcAft>
                <a:spcPct val="0"/>
              </a:spcAft>
              <a:defRPr sz="800">
                <a:solidFill>
                  <a:schemeClr val="tx1"/>
                </a:solidFill>
                <a:latin typeface="Arial" charset="0"/>
              </a:defRPr>
            </a:lvl7pPr>
            <a:lvl8pPr marL="3429000" indent="-228600" eaLnBrk="0" fontAlgn="base" hangingPunct="0">
              <a:spcBef>
                <a:spcPct val="0"/>
              </a:spcBef>
              <a:spcAft>
                <a:spcPct val="0"/>
              </a:spcAft>
              <a:defRPr sz="800">
                <a:solidFill>
                  <a:schemeClr val="tx1"/>
                </a:solidFill>
                <a:latin typeface="Arial" charset="0"/>
              </a:defRPr>
            </a:lvl8pPr>
            <a:lvl9pPr marL="3886200" indent="-228600" eaLnBrk="0" fontAlgn="base" hangingPunct="0">
              <a:spcBef>
                <a:spcPct val="0"/>
              </a:spcBef>
              <a:spcAft>
                <a:spcPct val="0"/>
              </a:spcAft>
              <a:defRPr sz="800">
                <a:solidFill>
                  <a:schemeClr val="tx1"/>
                </a:solidFill>
                <a:latin typeface="Arial" charset="0"/>
              </a:defRPr>
            </a:lvl9pPr>
          </a:lstStyle>
          <a:p>
            <a:pPr algn="ctr" fontAlgn="base">
              <a:spcBef>
                <a:spcPct val="50000"/>
              </a:spcBef>
              <a:spcAft>
                <a:spcPct val="0"/>
              </a:spcAft>
            </a:pPr>
            <a:endParaRPr lang="en-US" altLang="en-US" sz="1400" dirty="0">
              <a:solidFill>
                <a:srgbClr val="000000"/>
              </a:solidFill>
              <a:cs typeface="Arial" charset="0"/>
            </a:endParaRPr>
          </a:p>
        </p:txBody>
      </p:sp>
    </p:spTree>
    <p:extLst>
      <p:ext uri="{BB962C8B-B14F-4D97-AF65-F5344CB8AC3E}">
        <p14:creationId xmlns:p14="http://schemas.microsoft.com/office/powerpoint/2010/main" val="849844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664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Motor Vehicle Operator (MVO)</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operate a mail truck in all weather conditions on a regularly scheduled route to pick up and transport mail. Benefits may include health insurance and retirement. This position requires a commercial driver’s license. If you enjoy driving a vehicle supported by a strong team in a safe work environment, this could be the job for you.</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Pick up, load, carry and deliver moderate to heavy mail and packages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Operate truck following time schedules and rules of safety</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Review condition of the truck during usage and report all accidents, defects, and failures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other duties as assigned such as minor mechanical repairs in emergencies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1100593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664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Tractor Trailer Operator (TTO)</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regularly operate a heavy-duty tractor-trailer in all weather conditions either in over-the-road, city shuttle service, or trailer spotting operations. Benefits may include health insurance and retirement. This position requires a commercial driver’s license. Many TTO positions offer short delivery runs allowing you more time with your family at home.</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Operate a tractor-trailer for an assigned delivery route according to a schedule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Pick up and deliver bulk mail at postal installations, railroad facilities and airports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Monitor the condition of the tractor-trailer and report accidents, defects, or failures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Pick up, load, carry and deliver moderate to heavy mail and packages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1554203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479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indent="-171450">
              <a:lnSpc>
                <a:spcPct val="107000"/>
              </a:lnSpc>
              <a:spcBef>
                <a:spcPts val="20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Mail Handler Assistant (MHA)</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load, unload and move mail and packages. You will also perform other duties incidental to the movement and processing of mail. If you enjoy staying active in a team environment that emphasizes safety and ergonomics this could be a great fit for you.</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Loading, lifting, and carrying moderate to heavy mail from trucks and sorting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Separate outgoing bulk mail and load onto mail trucks for distribution</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Operate machinery and carry mail to distribution area</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May perform a variety of duties such as rewrapping damaged parcels and weighing mail</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320846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677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Automotive Technician</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perform both routine and complex repairs and maintenance on all types of motor vehicles in the postal fleet. You will troubleshoot and diagnose more complex vehicle malfunctions and may aid lower-level employees.</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Diagnose vehicles and perform operational checks on engines, major supporting systems, parts and components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various computerized and electronic diagnostic tests using specialized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Prepare and update vehicle records, annotate labor time, and manage work orders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Conduct visual and auditory vehicle inspections, road calls and road tests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3318396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874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Lead Automotive Technician</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serve as a leader for lower-level technicians and mechanics in a vehicle maintenance facility. You will also personally perform the most complex repairs and maintenance on all types of motor vehicles used in the postal fleet.</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b="1"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Provide technical guidance and instructions to mechanics and technicians on more difficult repairs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Conduct vehicle inspections, determine necessary repairs, and assign and schedule work for individual employees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Diagnose vehicles and perform operational checks on engines, major supporting systems, parts, and components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various computerized and electronic diagnostic tests using specialized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13759706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8747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Maintenance Mechanic</a:t>
            </a:r>
          </a:p>
          <a:p>
            <a:pPr marL="0" marR="0">
              <a:lnSpc>
                <a:spcPct val="107000"/>
              </a:lnSpc>
              <a:spcBef>
                <a:spcPts val="200"/>
              </a:spcBef>
              <a:spcAft>
                <a:spcPts val="0"/>
              </a:spcAft>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independently perform preventive, corrective and predictive maintenance tasks associated with the upkeep and operation of various types of mail processing, buildings and building equipment, customer service and delivery equipment.</a:t>
            </a:r>
          </a:p>
          <a:p>
            <a:pPr marL="0" marR="0"/>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0" marR="0"/>
            <a:endParaRPr lang="en-US" sz="1200" b="1"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maintenance and routine repairs such as plumbing, heating, refrigeration, and air-conditioning.</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maintenance and routine repairs on simple control circuitry, bearings, chains, motors, belts, and other parts of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Assemble, install, replace, repair, modify or adjust small operating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Under the direction of skilled maintenance of employees, perform tasks related to disassembling equipment, replacing parts, relocating, and reassembling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2435236166"/>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257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Maintenance Mechanic Mail Processing Equipment (MPE)</a:t>
            </a:r>
          </a:p>
          <a:p>
            <a:pPr marL="171450" marR="0" indent="-171450">
              <a:lnSpc>
                <a:spcPct val="107000"/>
              </a:lnSpc>
              <a:spcBef>
                <a:spcPts val="200"/>
              </a:spcBef>
              <a:spcAft>
                <a:spcPts val="0"/>
              </a:spcAft>
              <a:buFont typeface="Wingdings" panose="05000000000000000000" pitchFamily="2" charset="2"/>
              <a:buChar char="Ø"/>
            </a:pPr>
            <a:endParaRPr lang="en-US" sz="12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perform complex troubleshooting and maintenance work across all mail processing equipment. Additionally, you will perform preventative maintenance inspections of equipment and building facilities. If you have experience with maintenance for various mechanical and electrical equipment, this job may be a great fit for you.</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0" marR="0"/>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difficult testing, diagnostic and maintenance work which requires a thorough knowledge of mechanical, electrical, and electronic operating mechanisms of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Observe and test systems and equipment to locate source of and correct malfunctions to ensure maximum system performance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preventative maintenance inspections and review and set the standards for maintenance procedures and practices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Initiate work orders and estimate time and materials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1014825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290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Laborer Custodial</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perform manual labor in connection with maintenance and cleaning of buildings and grounds of a postal facility. Benefits may include health insurance and retirement.</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0" marR="0"/>
            <a:endParaRPr lang="en-US" sz="1200" b="1"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Performs janitorial duties such as cleaning, scrubbing, waxing, and polishing floors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Cares for lawns and shrubs; cleans sidewalks and driveways and removes ashes, snow and ice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Operates a variety of power-driven equipment such as floor scrubbers, floor sanders, waxers, and wall washers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May stack supplies in storage rooms and on shelves; move furniture and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Performs general laboring duties such as uncrating and assembling furniture and fixtures, loading, and unloading supplies and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Makes or assists in making minor maintenance repairs to building and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3867184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861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Electronic Technician</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apply advanced technical knowledge to perform a full range of diagnostic, preventative maintenance, alignment and calibration and overhaul tasks on both hardware and software for a variety of mail processing, customer service and building equipment and systems. If you are looking to apply your previous technical knowledge to the mail operating system, this job could be right for you.</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complex testing, diagnosis and maintenance of electronically operated equipment or systems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Locate source of and correct malfunctions to ensure maximum system performance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equipment inspections to assess quality of service or maintenance received</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Recommend improvements to servicing and maintenance activities as well as analyze equipment failures to ensure proper degree of equipment maintenance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9560350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2567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0"/>
              </a:spcBef>
              <a:spcAft>
                <a:spcPts val="80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Accounting &amp; finance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Accountant: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Supports the analysis, preparation, and financial reporting process in accordance with Generally Accepted Accounting Principles (GAAP).</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Financial Analyst: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Conducts comprehensive financial reviews and studies to analyze, evaluate and report on financial results, trends, and implications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Purchasing Specialist: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Solicits, negotiates, administers, and settles contracts and purchases for services, supplies and equipment including informal purchases.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Purchasing &amp; Supply Management Specialist: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Analyzes and monitors the Postal Service's usage of products and services to engage contracted services and equipment in alignment with established supplier management criteria.</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2074142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533400" y="2590800"/>
            <a:ext cx="8001000" cy="1443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285750" indent="-285750">
              <a:spcBef>
                <a:spcPts val="0"/>
              </a:spcBef>
              <a:buFont typeface="Wingdings" panose="05000000000000000000" pitchFamily="2" charset="2"/>
              <a:buChar char="Ø"/>
            </a:pPr>
            <a:r>
              <a:rPr lang="en-US" sz="1800" dirty="0">
                <a:solidFill>
                  <a:srgbClr val="101820"/>
                </a:solidFill>
                <a:latin typeface="Helvetica" panose="020B0604020202020204" pitchFamily="34" charset="0"/>
              </a:rPr>
              <a:t>To provide trusted, safe and secure communications and services between our Government and the American people, businesses and their customers, and the American people with each other. To serve all areas of our nation, making full use of evolving technologies.</a:t>
            </a:r>
          </a:p>
          <a:p>
            <a:pPr>
              <a:lnSpc>
                <a:spcPct val="150000"/>
              </a:lnSpc>
              <a:spcBef>
                <a:spcPct val="0"/>
              </a:spcBef>
              <a:buClrTx/>
              <a:buSzTx/>
              <a:buNone/>
            </a:pPr>
            <a:endParaRPr lang="en-US" altLang="en-US" sz="1200" dirty="0"/>
          </a:p>
        </p:txBody>
      </p:sp>
      <p:sp>
        <p:nvSpPr>
          <p:cNvPr id="32771" name="Rectangle 3"/>
          <p:cNvSpPr txBox="1">
            <a:spLocks noChangeArrowheads="1"/>
          </p:cNvSpPr>
          <p:nvPr/>
        </p:nvSpPr>
        <p:spPr bwMode="auto">
          <a:xfrm>
            <a:off x="9906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USPS Mission Statement</a:t>
            </a:r>
          </a:p>
        </p:txBody>
      </p:sp>
    </p:spTree>
    <p:extLst>
      <p:ext uri="{BB962C8B-B14F-4D97-AF65-F5344CB8AC3E}">
        <p14:creationId xmlns:p14="http://schemas.microsoft.com/office/powerpoint/2010/main" val="21559410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860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0"/>
              </a:spcBef>
              <a:spcAft>
                <a:spcPts val="80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Corporate Communications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Creative Producer/Director:</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Independently produces, directs and creates presentation, instructional, promotional and other video and visual media products to communicate the goals and objectives of the Postal Service as it relates to employees and customers.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Graphic Designer:</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Creates and edits graphic designs for flyers, programs, publications, forms, posters and visual presentation materials for Postal Service events, products, and internal organizations. Ensures designs communicate a corporate image consistent with Postal Service goals and policies.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endParaRPr>
          </a:p>
          <a:p>
            <a:pPr marL="171450" indent="-171450">
              <a:lnSpc>
                <a:spcPct val="107000"/>
              </a:lnSpc>
              <a:spcBef>
                <a:spcPts val="0"/>
              </a:spcBef>
              <a:spcAft>
                <a:spcPts val="80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Engineering</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Industrial Engineer:</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Oversees and applies nationwide industrial engineering, standardization, and improvement standards of mail processing operations. Works to improve service and cost performance.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latin typeface="Helvetica" panose="020B0604020202020204" pitchFamily="34" charset="0"/>
              <a:ea typeface="Calibri" panose="020F0502020204030204" pitchFamily="34" charset="0"/>
              <a:cs typeface="Arial" panose="020B0604020202020204" pitchFamily="34" charset="0"/>
            </a:endParaRPr>
          </a:p>
          <a:p>
            <a:pPr marL="171450" marR="0" indent="-171450">
              <a:lnSpc>
                <a:spcPct val="107000"/>
              </a:lnSpc>
              <a:spcBef>
                <a:spcPts val="0"/>
              </a:spcBef>
              <a:spcAft>
                <a:spcPts val="80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Legal</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Attorney:</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Provides representation and advice to Postal Service officials involving the interpretation of statues, regulations, contracts, and precedents. Presents cases before administrative bodies and federal courts in the general law practice areas.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402543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5353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0"/>
              </a:spcBef>
              <a:spcAft>
                <a:spcPts val="80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HR</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HR Analytics Specialist: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Leverages data analytics tools and advanced business information (BI) tools to implement actionable enhancements to HR processes and initiatives.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Industrial Psychologist: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Leads job analysis studies and restructure projects to develop and refresh job descriptions, competency models and related materials.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Succession Planning Specialist: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Develops, implements and maintains corporate succession planning programs, policies and processes to ensure a diverse, qualified talent pool meet future leadership needs of the organization.</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Talent Management Specialist: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Facilitates the development, implementation and maintenance of talent management and leadership development programs, policies, and processes to meet the current and future workforce needs of the organization.</a:t>
            </a:r>
          </a:p>
          <a:p>
            <a:pPr marL="171450" indent="-171450">
              <a:lnSpc>
                <a:spcPct val="107000"/>
              </a:lnSpc>
              <a:spcBef>
                <a:spcPts val="0"/>
              </a:spcBef>
              <a:spcAft>
                <a:spcPts val="80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Information Technology (IT)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Cloud Architect: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Manages work for specific Information Technology (IT) that forms the foundation of the enterprise-wide Cloud Architecture. Develops cloud-based architectures to meet requirement of new and existing applications and services.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Data Analyst: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Contributes to headquarters intelligence development, investigative analyses, and audit activities.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Forensic Computer Analyst: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Conducts forensic analyses of digital and other multimedia evidence in support of criminal and administrative investigations.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Threat Operations Specialist: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Oversees defensive measures and information collected from a variety of sources to prevent and respond to cyber security threats and events that occur within the network.</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2031364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22674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0"/>
              </a:spcBef>
              <a:spcAft>
                <a:spcPts val="80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Inspection Service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Forensic Analyst: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Conducts forensic analyses on evidence utilizing scientific methodologies, forensic techniques and quality assurance practices. Assists inspectors, law enforcement representatives and prosecutors in matters related to forensic examinations.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Forensic Document Examiner:</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Conducts forensic document examinations through the application of scientific practices for the recognition, collection, analysis, and interpretation of physical evidence for criminal and civil law or regulatory purposes.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b="1"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Forensic Latent Print Analyst:</a:t>
            </a:r>
            <a:r>
              <a:rPr lang="en-US" sz="1200" dirty="0">
                <a:solidFill>
                  <a:srgbClr val="101820"/>
                </a:solidFill>
                <a:effectLst/>
                <a:latin typeface="Helvetica" panose="020B0604020202020204" pitchFamily="34" charset="0"/>
                <a:ea typeface="Times New Roman" panose="02020603050405020304" pitchFamily="18" charset="0"/>
                <a:cs typeface="Arial" panose="020B0604020202020204" pitchFamily="34" charset="0"/>
              </a:rPr>
              <a:t> Conducts forensic analyses to develop and identify latent prints (fingerprints) utilizing scientific methodologies in support of criminal and administrative investigations.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3639953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a:t>
            </a:r>
            <a:r>
              <a:rPr lang="en-US" sz="2400" i="1" dirty="0">
                <a:solidFill>
                  <a:srgbClr val="008000"/>
                </a:solidFill>
              </a:rPr>
              <a:t>he application process</a:t>
            </a:r>
          </a:p>
        </p:txBody>
      </p:sp>
      <p:pic>
        <p:nvPicPr>
          <p:cNvPr id="2" name="Picture 1">
            <a:extLst>
              <a:ext uri="{FF2B5EF4-FFF2-40B4-BE49-F238E27FC236}">
                <a16:creationId xmlns:a16="http://schemas.microsoft.com/office/drawing/2014/main" id="{6F49F523-BE45-91FA-6DE3-871900E22753}"/>
              </a:ext>
            </a:extLst>
          </p:cNvPr>
          <p:cNvPicPr>
            <a:picLocks noChangeAspect="1"/>
          </p:cNvPicPr>
          <p:nvPr/>
        </p:nvPicPr>
        <p:blipFill>
          <a:blip r:embed="rId2"/>
          <a:stretch>
            <a:fillRect/>
          </a:stretch>
        </p:blipFill>
        <p:spPr>
          <a:xfrm>
            <a:off x="685800" y="1729031"/>
            <a:ext cx="7964424" cy="2941458"/>
          </a:xfrm>
          <a:prstGeom prst="rect">
            <a:avLst/>
          </a:prstGeom>
        </p:spPr>
      </p:pic>
    </p:spTree>
    <p:extLst>
      <p:ext uri="{BB962C8B-B14F-4D97-AF65-F5344CB8AC3E}">
        <p14:creationId xmlns:p14="http://schemas.microsoft.com/office/powerpoint/2010/main" val="17938194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2125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285750" marR="0" indent="-285750">
              <a:lnSpc>
                <a:spcPct val="107000"/>
              </a:lnSpc>
              <a:spcBef>
                <a:spcPts val="1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Searching for USPS jobs</a:t>
            </a:r>
          </a:p>
          <a:p>
            <a:pPr marL="285750" marR="0" indent="-285750">
              <a:lnSpc>
                <a:spcPct val="107000"/>
              </a:lnSpc>
              <a:spcBef>
                <a:spcPts val="1200"/>
              </a:spcBef>
              <a:spcAft>
                <a:spcPts val="0"/>
              </a:spcAft>
              <a:buFont typeface="Wingdings" panose="05000000000000000000" pitchFamily="2" charset="2"/>
              <a:buChar char="Ø"/>
            </a:pPr>
            <a:endParaRPr lang="en-US" sz="12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There are many ways to search within the eCareers system (our application system). Please read below to learn the best way to find the job you are looking for.</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For the best experience, use a desktop or laptop computer rather than a mobile device. Use a supported browser; Internet Explorer IE 7-11, Mozilla Firefox, Chrome and/or Safari.</a:t>
            </a:r>
          </a:p>
          <a:p>
            <a:pPr marL="171450" marR="0" indent="-171450">
              <a:buFont typeface="Wingdings" panose="05000000000000000000" pitchFamily="2" charset="2"/>
              <a:buChar char="§"/>
            </a:pPr>
            <a:endParaRPr lang="en-US" sz="1200" dirty="0">
              <a:solidFill>
                <a:srgbClr val="101820"/>
              </a:solidFill>
              <a:latin typeface="Helvetica" panose="020B0604020202020204" pitchFamily="34" charset="0"/>
              <a:ea typeface="Times New Roman" panose="02020603050405020304" pitchFamily="18" charset="0"/>
            </a:endParaRP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a:t>
            </a:r>
            <a:r>
              <a:rPr lang="en-US" sz="2400" i="1" dirty="0">
                <a:solidFill>
                  <a:srgbClr val="008000"/>
                </a:solidFill>
              </a:rPr>
              <a:t>he application process</a:t>
            </a:r>
          </a:p>
        </p:txBody>
      </p:sp>
    </p:spTree>
    <p:extLst>
      <p:ext uri="{BB962C8B-B14F-4D97-AF65-F5344CB8AC3E}">
        <p14:creationId xmlns:p14="http://schemas.microsoft.com/office/powerpoint/2010/main" val="1689300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784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Create a profile</a:t>
            </a:r>
          </a:p>
          <a:p>
            <a:pPr marL="171450" marR="0" indent="-171450">
              <a:lnSpc>
                <a:spcPct val="107000"/>
              </a:lnSpc>
              <a:spcBef>
                <a:spcPts val="200"/>
              </a:spcBef>
              <a:spcAft>
                <a:spcPts val="0"/>
              </a:spcAft>
              <a:buFont typeface="Wingdings" panose="05000000000000000000" pitchFamily="2" charset="2"/>
              <a:buChar char="Ø"/>
            </a:pPr>
            <a:endParaRPr lang="en-US" sz="12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A Candidate profile will house your general information and allow you to create a unique username and password that you can log into from any computer anytime. You can search for jobs without creating a profile. However, to apply you will need to create one.</a:t>
            </a: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First you will create a username and password, and then you will complete the profile with your information. </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indent="-171450">
              <a:lnSpc>
                <a:spcPct val="107000"/>
              </a:lnSpc>
              <a:spcBef>
                <a:spcPts val="20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Log into account</a:t>
            </a: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If you have forgotten your username or password, you may retrieve if by selecting either the “User Name Forgotten” or “Password Forgotten” link that appears in the lower right corner of the Login page and following the steps provided. </a:t>
            </a:r>
          </a:p>
          <a:p>
            <a:pPr marL="171450" marR="0" indent="-171450">
              <a:buFont typeface="Wingdings" panose="05000000000000000000" pitchFamily="2" charset="2"/>
              <a:buChar char="§"/>
            </a:pPr>
            <a:endParaRPr lang="en-US" sz="1200" dirty="0">
              <a:solidFill>
                <a:srgbClr val="101820"/>
              </a:solidFill>
              <a:effectLst/>
              <a:latin typeface="Helvetica" panose="020B0604020202020204" pitchFamily="34" charset="0"/>
              <a:ea typeface="Times New Roman" panose="02020603050405020304" pitchFamily="18" charset="0"/>
            </a:endParaRPr>
          </a:p>
          <a:p>
            <a:pPr marL="171450" marR="0" indent="-171450">
              <a:lnSpc>
                <a:spcPct val="107000"/>
              </a:lnSpc>
              <a:spcBef>
                <a:spcPts val="20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Helpful tips for managing your profile</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You may only create one profile.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The profile will supply much of the information for your application and can be reused across separate positions for which you apply.</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Wingdings" panose="05000000000000000000" pitchFamily="2"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You may edit specific sections of your Career profile or application by going to that specific section or page to make changes. You cannot edit the “Data Overview” on the “Review/Release” screen.</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a:t>
            </a:r>
            <a:r>
              <a:rPr lang="en-US" sz="2400" i="1" dirty="0">
                <a:solidFill>
                  <a:srgbClr val="008000"/>
                </a:solidFill>
              </a:rPr>
              <a:t>he application process</a:t>
            </a:r>
          </a:p>
        </p:txBody>
      </p:sp>
    </p:spTree>
    <p:extLst>
      <p:ext uri="{BB962C8B-B14F-4D97-AF65-F5344CB8AC3E}">
        <p14:creationId xmlns:p14="http://schemas.microsoft.com/office/powerpoint/2010/main" val="426693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2572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buFont typeface="Wingdings" panose="05000000000000000000" pitchFamily="2" charset="2"/>
              <a:buChar char="Ø"/>
            </a:pPr>
            <a:r>
              <a:rPr lang="en-US" sz="1200" dirty="0">
                <a:solidFill>
                  <a:srgbClr val="101820"/>
                </a:solidFill>
                <a:effectLst/>
                <a:latin typeface="Helvetica" panose="020B0604020202020204" pitchFamily="34" charset="0"/>
                <a:ea typeface="Times New Roman" panose="02020603050405020304" pitchFamily="18" charset="0"/>
              </a:rPr>
              <a:t>By creating your Candidate profile, you are now able to log into your account at any time to fill out applications.</a:t>
            </a:r>
          </a:p>
          <a:p>
            <a:pPr marL="171450" marR="0" indent="-171450">
              <a:buFont typeface="Wingdings" panose="05000000000000000000" pitchFamily="2" charset="2"/>
              <a:buChar char="Ø"/>
            </a:pPr>
            <a:endParaRPr lang="en-US" sz="1200" dirty="0">
              <a:effectLst/>
              <a:latin typeface="Times New Roman" panose="02020603050405020304" pitchFamily="18" charset="0"/>
              <a:ea typeface="Times New Roman" panose="02020603050405020304" pitchFamily="18" charset="0"/>
            </a:endParaRPr>
          </a:p>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Master your application</a:t>
            </a:r>
          </a:p>
          <a:p>
            <a:pPr marL="171450" marR="0" indent="-171450">
              <a:lnSpc>
                <a:spcPct val="107000"/>
              </a:lnSpc>
              <a:spcBef>
                <a:spcPts val="200"/>
              </a:spcBef>
              <a:spcAft>
                <a:spcPts val="0"/>
              </a:spcAft>
              <a:buFont typeface="Wingdings" panose="05000000000000000000" pitchFamily="2" charset="2"/>
              <a:buChar char="Ø"/>
            </a:pPr>
            <a:endParaRPr lang="en-US" sz="1800" dirty="0">
              <a:solidFill>
                <a:srgbClr val="101820"/>
              </a:solidFill>
              <a:latin typeface="Segoe UI" panose="020B0502040204020203" pitchFamily="34"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Just like any other organization, USPS is looking to understand each applicant’s skill set, education, and training to see how your experience can apply to a specific job opening. When filling out the application, we suggest a few things to ensure you are setting yourself up for success.</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Make sure that you fill out all items that are mandatory and marked with an asterisk (*).</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We suggest you upload your resume if you have one.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a:t>
            </a:r>
            <a:r>
              <a:rPr lang="en-US" sz="2400" i="1" dirty="0">
                <a:solidFill>
                  <a:srgbClr val="008000"/>
                </a:solidFill>
              </a:rPr>
              <a:t>he application process</a:t>
            </a:r>
          </a:p>
        </p:txBody>
      </p:sp>
    </p:spTree>
    <p:extLst>
      <p:ext uri="{BB962C8B-B14F-4D97-AF65-F5344CB8AC3E}">
        <p14:creationId xmlns:p14="http://schemas.microsoft.com/office/powerpoint/2010/main" val="33457430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956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1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Postal exams</a:t>
            </a: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Some jobs require an exam. If an exam is required, it will be listed on the job posting under “Examination Requirements.”</a:t>
            </a:r>
            <a:endParaRPr lang="en-US" sz="1200" dirty="0">
              <a:effectLst/>
              <a:latin typeface="Times New Roman" panose="02020603050405020304" pitchFamily="18" charset="0"/>
              <a:ea typeface="Times New Roman" panose="02020603050405020304" pitchFamily="18" charset="0"/>
            </a:endParaRPr>
          </a:p>
          <a:p>
            <a:pPr marL="171450" indent="-171450">
              <a:lnSpc>
                <a:spcPct val="107000"/>
              </a:lnSpc>
              <a:spcBef>
                <a:spcPts val="120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Types of exams</a:t>
            </a: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Virtual Entry Assessment (VEA)</a:t>
            </a: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Most entry-level Postal Service jobs require you to pass the Virtual Entry Assessment (VEA). These exams include:</a:t>
            </a:r>
            <a:endParaRPr lang="en-US" sz="1200" dirty="0">
              <a:effectLst/>
              <a:latin typeface="Times New Roman" panose="02020603050405020304" pitchFamily="18" charset="0"/>
              <a:ea typeface="Times New Roman" panose="02020603050405020304" pitchFamily="18" charset="0"/>
            </a:endParaRPr>
          </a:p>
          <a:p>
            <a:pPr marL="342900" marR="0" lvl="0" indent="-342900">
              <a:spcBef>
                <a:spcPts val="500"/>
              </a:spcBef>
              <a:spcAft>
                <a:spcPts val="0"/>
              </a:spcAft>
              <a:buSzPts val="1000"/>
              <a:buFont typeface="Arial" panose="020B0604020202020204" pitchFamily="34" charset="0"/>
              <a:buChar char="•"/>
              <a:tabLst>
                <a:tab pos="457200" algn="l"/>
              </a:tabLst>
            </a:pPr>
            <a:r>
              <a:rPr lang="en-US" sz="1200" dirty="0">
                <a:solidFill>
                  <a:srgbClr val="101820"/>
                </a:solidFill>
                <a:effectLst/>
                <a:latin typeface="Helvetica" panose="020B0604020202020204" pitchFamily="34" charset="0"/>
                <a:ea typeface="Times New Roman" panose="02020603050405020304" pitchFamily="18" charset="0"/>
              </a:rPr>
              <a:t>VIRTUAL ENTRY ASSESSMENT – MC (474) for Mail Carrier jobs</a:t>
            </a:r>
            <a:endParaRPr lang="en-US" sz="1200" dirty="0">
              <a:effectLst/>
              <a:latin typeface="Times New Roman" panose="02020603050405020304" pitchFamily="18" charset="0"/>
              <a:ea typeface="Times New Roman" panose="02020603050405020304" pitchFamily="18" charset="0"/>
            </a:endParaRPr>
          </a:p>
          <a:p>
            <a:pPr marL="342900" marR="0" lvl="0" indent="-342900">
              <a:spcBef>
                <a:spcPts val="500"/>
              </a:spcBef>
              <a:spcAft>
                <a:spcPts val="0"/>
              </a:spcAft>
              <a:buSzPts val="1000"/>
              <a:buFont typeface="Arial" panose="020B0604020202020204" pitchFamily="34" charset="0"/>
              <a:buChar char="•"/>
              <a:tabLst>
                <a:tab pos="457200" algn="l"/>
              </a:tabLst>
            </a:pPr>
            <a:r>
              <a:rPr lang="en-US" sz="1200" dirty="0">
                <a:solidFill>
                  <a:srgbClr val="101820"/>
                </a:solidFill>
                <a:effectLst/>
                <a:latin typeface="Helvetica" panose="020B0604020202020204" pitchFamily="34" charset="0"/>
                <a:ea typeface="Times New Roman" panose="02020603050405020304" pitchFamily="18" charset="0"/>
              </a:rPr>
              <a:t>VIRTUAL ENTRY ASSESSMENT – MH (475) for Mail Handler jobs</a:t>
            </a:r>
            <a:endParaRPr lang="en-US" sz="1200" dirty="0">
              <a:effectLst/>
              <a:latin typeface="Times New Roman" panose="02020603050405020304" pitchFamily="18" charset="0"/>
              <a:ea typeface="Times New Roman" panose="02020603050405020304" pitchFamily="18" charset="0"/>
            </a:endParaRPr>
          </a:p>
          <a:p>
            <a:pPr marL="342900" marR="0" lvl="0" indent="-342900">
              <a:spcBef>
                <a:spcPts val="500"/>
              </a:spcBef>
              <a:spcAft>
                <a:spcPts val="0"/>
              </a:spcAft>
              <a:buSzPts val="1000"/>
              <a:buFont typeface="Arial" panose="020B0604020202020204" pitchFamily="34" charset="0"/>
              <a:buChar char="•"/>
              <a:tabLst>
                <a:tab pos="457200" algn="l"/>
              </a:tabLst>
            </a:pPr>
            <a:r>
              <a:rPr lang="en-US" sz="1200" dirty="0">
                <a:solidFill>
                  <a:srgbClr val="101820"/>
                </a:solidFill>
                <a:effectLst/>
                <a:latin typeface="Helvetica" panose="020B0604020202020204" pitchFamily="34" charset="0"/>
                <a:ea typeface="Times New Roman" panose="02020603050405020304" pitchFamily="18" charset="0"/>
              </a:rPr>
              <a:t>VIRTUAL ENTRY ASSESSMENT – MP (476) for Mail Processing jobs</a:t>
            </a:r>
            <a:endParaRPr lang="en-US" sz="1200" dirty="0">
              <a:effectLst/>
              <a:latin typeface="Times New Roman" panose="02020603050405020304" pitchFamily="18" charset="0"/>
              <a:ea typeface="Times New Roman" panose="02020603050405020304" pitchFamily="18" charset="0"/>
            </a:endParaRPr>
          </a:p>
          <a:p>
            <a:pPr marL="342900" marR="0" lvl="0" indent="-342900">
              <a:spcBef>
                <a:spcPts val="500"/>
              </a:spcBef>
              <a:spcAft>
                <a:spcPts val="0"/>
              </a:spcAft>
              <a:buSzPts val="1000"/>
              <a:buFont typeface="Arial" panose="020B0604020202020204" pitchFamily="34" charset="0"/>
              <a:buChar char="•"/>
              <a:tabLst>
                <a:tab pos="457200" algn="l"/>
              </a:tabLst>
            </a:pPr>
            <a:r>
              <a:rPr lang="en-US" sz="1200" dirty="0">
                <a:solidFill>
                  <a:srgbClr val="101820"/>
                </a:solidFill>
                <a:effectLst/>
                <a:latin typeface="Helvetica" panose="020B0604020202020204" pitchFamily="34" charset="0"/>
                <a:ea typeface="Times New Roman" panose="02020603050405020304" pitchFamily="18" charset="0"/>
              </a:rPr>
              <a:t>VIRTUAL ENTRY ASSESSMENT – CS (477) for Customer Service Clerk jobs</a:t>
            </a:r>
          </a:p>
          <a:p>
            <a:pPr marL="342900" marR="0" lvl="0" indent="-342900">
              <a:spcBef>
                <a:spcPts val="500"/>
              </a:spcBef>
              <a:spcAft>
                <a:spcPts val="0"/>
              </a:spcAft>
              <a:buSzPts val="1000"/>
              <a:buFont typeface="Arial" panose="020B0604020202020204" pitchFamily="34" charset="0"/>
              <a:buChar char="•"/>
              <a:tabLst>
                <a:tab pos="457200" algn="l"/>
              </a:tabLst>
            </a:pPr>
            <a:endParaRPr lang="en-US" sz="1200" dirty="0">
              <a:effectLst/>
              <a:latin typeface="Times New Roman" panose="02020603050405020304" pitchFamily="18" charset="0"/>
              <a:ea typeface="Times New Roman" panose="02020603050405020304" pitchFamily="18" charset="0"/>
            </a:endParaRPr>
          </a:p>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Timeframe:</a:t>
            </a: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You have 3 days (72 hours) to complete the VEA. It will take about 30-45 minutes to complete. Please start the exam as soon as possible. If you do not complete the exam by the deadline, then you will no longer be considered for the job you applied to. However, you can apply to other jobs in the future.</a:t>
            </a:r>
            <a:endParaRPr lang="en-US" sz="1200" dirty="0">
              <a:effectLst/>
              <a:latin typeface="Times New Roman" panose="02020603050405020304" pitchFamily="18"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a:t>
            </a:r>
            <a:r>
              <a:rPr lang="en-US" sz="2400" i="1" dirty="0">
                <a:solidFill>
                  <a:srgbClr val="008000"/>
                </a:solidFill>
              </a:rPr>
              <a:t>he application process</a:t>
            </a:r>
          </a:p>
        </p:txBody>
      </p:sp>
    </p:spTree>
    <p:extLst>
      <p:ext uri="{BB962C8B-B14F-4D97-AF65-F5344CB8AC3E}">
        <p14:creationId xmlns:p14="http://schemas.microsoft.com/office/powerpoint/2010/main" val="26045487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559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Taking your Postal exam</a:t>
            </a: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After applying for a job that requires an exam, you will receive an email with instructions on how to take the exam from the testing vendor. Check all email folders so you don’t miss any USPS emails, including “spam” and “junk” folders. Add the following email domain addresses to your contact list - @usps.gov; @psionline.com; @geninfo.com; @uspis.gov.</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indent="-171450">
              <a:lnSpc>
                <a:spcPct val="107000"/>
              </a:lnSpc>
              <a:spcBef>
                <a:spcPts val="20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No-proctored exams</a:t>
            </a: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A </a:t>
            </a:r>
            <a:r>
              <a:rPr lang="en-US" sz="1200" i="1" dirty="0">
                <a:solidFill>
                  <a:srgbClr val="101820"/>
                </a:solidFill>
                <a:effectLst/>
                <a:latin typeface="Helvetica" panose="020B0604020202020204" pitchFamily="34" charset="0"/>
                <a:ea typeface="Times New Roman" panose="02020603050405020304" pitchFamily="18" charset="0"/>
              </a:rPr>
              <a:t>no-proctored exam</a:t>
            </a:r>
            <a:r>
              <a:rPr lang="en-US" sz="1200" dirty="0">
                <a:solidFill>
                  <a:srgbClr val="101820"/>
                </a:solidFill>
                <a:effectLst/>
                <a:latin typeface="Helvetica" panose="020B0604020202020204" pitchFamily="34" charset="0"/>
                <a:ea typeface="Times New Roman" panose="02020603050405020304" pitchFamily="18" charset="0"/>
              </a:rPr>
              <a:t> is one that you can take online on your own, at any place of your choosing (for example, using a computer at home or at the library).</a:t>
            </a: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You can take the exam on a smartphone, tablet, or computer at a time and place of your choosing. There is no special preparation required. To do your best work, take the exam in a quiet location, free of noise and distractions.</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lnSpc>
                <a:spcPct val="107000"/>
              </a:lnSpc>
              <a:spcBef>
                <a:spcPts val="20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Proctored exams</a:t>
            </a: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A </a:t>
            </a:r>
            <a:r>
              <a:rPr lang="en-US" sz="1200" i="1" dirty="0">
                <a:solidFill>
                  <a:srgbClr val="101820"/>
                </a:solidFill>
                <a:effectLst/>
                <a:latin typeface="Helvetica" panose="020B0604020202020204" pitchFamily="34" charset="0"/>
                <a:ea typeface="Times New Roman" panose="02020603050405020304" pitchFamily="18" charset="0"/>
              </a:rPr>
              <a:t>proctored exam</a:t>
            </a:r>
            <a:r>
              <a:rPr lang="en-US" sz="1200" dirty="0">
                <a:solidFill>
                  <a:srgbClr val="101820"/>
                </a:solidFill>
                <a:effectLst/>
                <a:latin typeface="Helvetica" panose="020B0604020202020204" pitchFamily="34" charset="0"/>
                <a:ea typeface="Times New Roman" panose="02020603050405020304" pitchFamily="18" charset="0"/>
              </a:rPr>
              <a:t> is one that you complete at an approved exam center. Follow the instructions provided in the email you receive from your testing vendor.</a:t>
            </a:r>
          </a:p>
          <a:p>
            <a:pPr marL="171450" marR="0" indent="-171450">
              <a:buFont typeface="Wingdings" panose="05000000000000000000" pitchFamily="2" charset="2"/>
              <a:buChar char="§"/>
            </a:pPr>
            <a:endParaRPr lang="en-US" sz="1200" dirty="0">
              <a:solidFill>
                <a:srgbClr val="101820"/>
              </a:solidFill>
              <a:latin typeface="Helvetica" panose="020B0604020202020204" pitchFamily="34" charset="0"/>
              <a:ea typeface="Times New Roman" panose="02020603050405020304" pitchFamily="18" charset="0"/>
            </a:endParaRPr>
          </a:p>
          <a:p>
            <a:pPr marL="285750" indent="-285750">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All other exams</a:t>
            </a:r>
          </a:p>
          <a:p>
            <a:pPr marL="285750" indent="-285750">
              <a:buFont typeface="Wingdings" panose="05000000000000000000" pitchFamily="2" charset="2"/>
              <a:buChar char="§"/>
            </a:pPr>
            <a:r>
              <a:rPr lang="en-US" sz="1200" dirty="0">
                <a:solidFill>
                  <a:srgbClr val="101820"/>
                </a:solidFill>
                <a:latin typeface="Helvetica" panose="020B0604020202020204" pitchFamily="34" charset="0"/>
              </a:rPr>
              <a:t>Follow the link for all other exams:</a:t>
            </a:r>
            <a:r>
              <a:rPr lang="en-US" sz="1800" dirty="0">
                <a:solidFill>
                  <a:srgbClr val="101820"/>
                </a:solidFill>
                <a:latin typeface="Segoe UI" panose="020B0502040204020203" pitchFamily="34" charset="0"/>
                <a:cs typeface="Times New Roman" panose="02020603050405020304" pitchFamily="18" charset="0"/>
              </a:rPr>
              <a:t> </a:t>
            </a:r>
            <a:r>
              <a:rPr lang="en-US" sz="1100" dirty="0">
                <a:hlinkClick r:id="rId2"/>
              </a:rPr>
              <a:t>Postal exams - Careers - About.usps.com</a:t>
            </a:r>
            <a:endParaRPr lang="en-US" sz="1800" dirty="0">
              <a:solidFill>
                <a:srgbClr val="101820"/>
              </a:solidFill>
              <a:latin typeface="Segoe UI" panose="020B0502040204020203" pitchFamily="34" charset="0"/>
              <a:cs typeface="Times New Roman" panose="02020603050405020304" pitchFamily="18" charset="0"/>
            </a:endParaRP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a:t>
            </a:r>
            <a:r>
              <a:rPr lang="en-US" sz="2400" i="1" dirty="0">
                <a:solidFill>
                  <a:srgbClr val="008000"/>
                </a:solidFill>
              </a:rPr>
              <a:t>he application process</a:t>
            </a:r>
          </a:p>
        </p:txBody>
      </p:sp>
    </p:spTree>
    <p:extLst>
      <p:ext uri="{BB962C8B-B14F-4D97-AF65-F5344CB8AC3E}">
        <p14:creationId xmlns:p14="http://schemas.microsoft.com/office/powerpoint/2010/main" val="7330152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625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indent="-171450">
              <a:lnSpc>
                <a:spcPct val="107000"/>
              </a:lnSpc>
              <a:spcBef>
                <a:spcPts val="20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How to see your exam results</a:t>
            </a:r>
          </a:p>
          <a:p>
            <a:pPr marL="171450" marR="0" indent="-171450">
              <a:buFont typeface="Wingdings" panose="05000000000000000000" pitchFamily="2" charset="2"/>
              <a:buChar char="Ø"/>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Your results will be on your eCareer profile, on the “Roadmap” and “Assessments” page.</a:t>
            </a: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The result of your exam will be either “eligible” or “ineligible” or it may be a score number.</a:t>
            </a: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Arial" panose="020B0604020202020204" pitchFamily="34" charset="0"/>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If your result score is “eligible” you received a passing score.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Arial" panose="020B0604020202020204" pitchFamily="34" charset="0"/>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If your result score is “ineligible” you did not receive a passing score.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Arial" panose="020B0604020202020204" pitchFamily="34" charset="0"/>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Some exams give a score as a number.</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171450" marR="0" indent="-171450">
              <a:buFont typeface="Arial" panose="020B0604020202020204" pitchFamily="34" charset="0"/>
              <a:buChar char="•"/>
            </a:pPr>
            <a:r>
              <a:rPr lang="en-US" sz="1200" dirty="0">
                <a:solidFill>
                  <a:srgbClr val="101820"/>
                </a:solidFill>
                <a:effectLst/>
                <a:latin typeface="Helvetica" panose="020B0604020202020204" pitchFamily="34" charset="0"/>
                <a:ea typeface="Times New Roman" panose="02020603050405020304" pitchFamily="18" charset="0"/>
              </a:rPr>
              <a:t>If you did not receive a passing score, you will not be considered for the specific posting you applied to. However, you may apply to other postings requiring the same exam or a different exam. You may also apply to other jobs that require a different exam.</a:t>
            </a:r>
          </a:p>
          <a:p>
            <a:pPr marL="171450" marR="0" indent="-171450">
              <a:buFont typeface="Wingdings" panose="05000000000000000000" pitchFamily="2" charset="2"/>
              <a:buChar char="Ø"/>
            </a:pPr>
            <a:endParaRPr lang="en-US" sz="1200" dirty="0">
              <a:solidFill>
                <a:srgbClr val="101820"/>
              </a:solidFill>
              <a:latin typeface="Helvetica" panose="020B0604020202020204" pitchFamily="34" charset="0"/>
              <a:ea typeface="Times New Roman" panose="02020603050405020304" pitchFamily="18" charset="0"/>
            </a:endParaRPr>
          </a:p>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What happens after the exam?</a:t>
            </a:r>
          </a:p>
          <a:p>
            <a:pPr marL="171450" marR="0" indent="-171450">
              <a:lnSpc>
                <a:spcPct val="107000"/>
              </a:lnSpc>
              <a:spcBef>
                <a:spcPts val="200"/>
              </a:spcBef>
              <a:spcAft>
                <a:spcPts val="0"/>
              </a:spcAft>
              <a:buFont typeface="Wingdings" panose="05000000000000000000" pitchFamily="2" charset="2"/>
              <a:buChar char="Ø"/>
            </a:pPr>
            <a:endParaRPr lang="en-US" sz="120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Watch your email for updates on the status of your application.</a:t>
            </a:r>
          </a:p>
          <a:p>
            <a:pPr marL="171450" marR="0" indent="-171450">
              <a:buFont typeface="Wingdings" panose="05000000000000000000" pitchFamily="2" charset="2"/>
              <a:buChar char="Ø"/>
            </a:pPr>
            <a:endParaRPr lang="en-US" sz="1200" dirty="0">
              <a:effectLst/>
              <a:latin typeface="Times New Roman" panose="02020603050405020304" pitchFamily="18"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a:t>
            </a:r>
            <a:r>
              <a:rPr lang="en-US" sz="2400" i="1" dirty="0">
                <a:solidFill>
                  <a:srgbClr val="008000"/>
                </a:solidFill>
              </a:rPr>
              <a:t>he application process</a:t>
            </a:r>
          </a:p>
        </p:txBody>
      </p:sp>
    </p:spTree>
    <p:extLst>
      <p:ext uri="{BB962C8B-B14F-4D97-AF65-F5344CB8AC3E}">
        <p14:creationId xmlns:p14="http://schemas.microsoft.com/office/powerpoint/2010/main" val="2426378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5010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285750" indent="-285750">
              <a:spcBef>
                <a:spcPts val="0"/>
              </a:spcBef>
              <a:buFont typeface="Wingdings" panose="05000000000000000000" pitchFamily="2" charset="2"/>
              <a:buChar char="Ø"/>
            </a:pPr>
            <a:r>
              <a:rPr lang="en-US" sz="1200" dirty="0">
                <a:solidFill>
                  <a:srgbClr val="101820"/>
                </a:solidFill>
                <a:effectLst/>
                <a:latin typeface="Helvetica" panose="020B0604020202020204" pitchFamily="34" charset="0"/>
                <a:ea typeface="Times New Roman" panose="02020603050405020304" pitchFamily="18" charset="0"/>
              </a:rPr>
              <a:t>The Postal Service is the second largest employer in the United States. We offer our team variety, training, and ways to move up. We have specific programs for recent grads and skills matching for applicants with military experience.</a:t>
            </a:r>
          </a:p>
          <a:p>
            <a:pPr marL="285750" indent="-285750">
              <a:spcBef>
                <a:spcPts val="0"/>
              </a:spcBef>
              <a:buFont typeface="Wingdings" panose="05000000000000000000" pitchFamily="2" charset="2"/>
              <a:buChar char="Ø"/>
            </a:pPr>
            <a:endParaRPr lang="en-US" sz="1200" dirty="0">
              <a:solidFill>
                <a:srgbClr val="101820"/>
              </a:solidFill>
              <a:latin typeface="Helvetica" panose="020B0604020202020204" pitchFamily="34" charset="0"/>
              <a:ea typeface="Times New Roman" panose="02020603050405020304" pitchFamily="18" charset="0"/>
            </a:endParaRPr>
          </a:p>
          <a:p>
            <a:pPr marL="285750" indent="-285750">
              <a:spcBef>
                <a:spcPts val="0"/>
              </a:spcBef>
              <a:buFont typeface="Wingdings" panose="05000000000000000000" pitchFamily="2" charset="2"/>
              <a:buChar char="Ø"/>
            </a:pPr>
            <a:endParaRPr lang="en-US" sz="1200" dirty="0">
              <a:effectLst/>
              <a:latin typeface="Times New Roman" panose="02020603050405020304" pitchFamily="18" charset="0"/>
              <a:ea typeface="Times New Roman" panose="02020603050405020304" pitchFamily="18" charset="0"/>
            </a:endParaRPr>
          </a:p>
          <a:p>
            <a:pPr marL="285750" indent="-285750">
              <a:spcBef>
                <a:spcPts val="0"/>
              </a:spcBef>
              <a:buFont typeface="Wingdings" panose="05000000000000000000" pitchFamily="2" charset="2"/>
              <a:buChar char="Ø"/>
            </a:pPr>
            <a:r>
              <a:rPr lang="en-US" sz="1200" dirty="0">
                <a:solidFill>
                  <a:srgbClr val="101820"/>
                </a:solidFill>
                <a:effectLst/>
                <a:latin typeface="Helvetica" panose="020B0604020202020204" pitchFamily="34" charset="0"/>
                <a:ea typeface="Times New Roman" panose="02020603050405020304" pitchFamily="18" charset="0"/>
              </a:rPr>
              <a:t>From mail carriers to corporate management, we all work together to provide efficient, affordable service to the American public. USPS is an excellent workplace for self-motivated individuals who enjoy independence and measurable goals with the added satisfaction of serving our communities.</a:t>
            </a:r>
          </a:p>
          <a:p>
            <a:pPr marL="285750" indent="-285750">
              <a:spcBef>
                <a:spcPts val="0"/>
              </a:spcBef>
              <a:buFont typeface="Wingdings" panose="05000000000000000000" pitchFamily="2" charset="2"/>
              <a:buChar char="Ø"/>
            </a:pPr>
            <a:endParaRPr lang="en-US" sz="1200" dirty="0">
              <a:solidFill>
                <a:srgbClr val="101820"/>
              </a:solidFill>
              <a:effectLst/>
              <a:latin typeface="Helvetica" panose="020B0604020202020204" pitchFamily="34" charset="0"/>
              <a:ea typeface="Times New Roman" panose="02020603050405020304" pitchFamily="18" charset="0"/>
            </a:endParaRPr>
          </a:p>
          <a:p>
            <a:pPr marL="285750" marR="0" indent="-285750">
              <a:lnSpc>
                <a:spcPct val="107000"/>
              </a:lnSpc>
              <a:spcBef>
                <a:spcPts val="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Benefits</a:t>
            </a:r>
          </a:p>
          <a:p>
            <a:pPr marL="285750" marR="0" indent="-285750">
              <a:spcBef>
                <a:spcPts val="0"/>
              </a:spcBef>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Great benefits include more than good pay. USPS has competitive salaries and premium benefits.</a:t>
            </a: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Multiple health and life insurance choices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Retirement and thrift savings plans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Vacation time and sick leave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Qualifying education assistance</a:t>
            </a:r>
          </a:p>
          <a:p>
            <a:pPr marL="285750" indent="-285750">
              <a:lnSpc>
                <a:spcPct val="107000"/>
              </a:lnSpc>
              <a:spcBef>
                <a:spcPts val="0"/>
              </a:spcBef>
              <a:buFont typeface="Wingdings" panose="05000000000000000000" pitchFamily="2" charset="2"/>
              <a:buChar char="Ø"/>
            </a:pPr>
            <a:endParaRPr lang="en-US" sz="1800" dirty="0">
              <a:solidFill>
                <a:srgbClr val="101820"/>
              </a:solidFill>
              <a:latin typeface="Segoe UI" panose="020B0502040204020203" pitchFamily="34" charset="0"/>
              <a:cs typeface="Times New Roman" panose="02020603050405020304" pitchFamily="18" charset="0"/>
            </a:endParaRPr>
          </a:p>
          <a:p>
            <a:pPr marL="285750" indent="-285750">
              <a:lnSpc>
                <a:spcPct val="107000"/>
              </a:lnSpc>
              <a:spcBef>
                <a:spcPts val="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Building a Career at USPS</a:t>
            </a:r>
          </a:p>
          <a:p>
            <a:pPr marL="285750" marR="0" indent="-285750">
              <a:spcBef>
                <a:spcPts val="0"/>
              </a:spcBef>
              <a:buFont typeface="Arial" panose="020B0604020202020204" pitchFamily="34" charset="0"/>
              <a:buChar char="•"/>
            </a:pPr>
            <a:r>
              <a:rPr lang="en-US" sz="1200" dirty="0">
                <a:solidFill>
                  <a:srgbClr val="101820"/>
                </a:solidFill>
                <a:effectLst/>
                <a:latin typeface="Helvetica" panose="020B0604020202020204" pitchFamily="34" charset="0"/>
                <a:ea typeface="Times New Roman" panose="02020603050405020304" pitchFamily="18" charset="0"/>
              </a:rPr>
              <a:t>Our workers are the backbone of USPS service. We want to develop and advance their careers within USPS, so our development programs train and prepare our employees for promotions and growth in a variety of USPS business areas.</a:t>
            </a:r>
            <a:endParaRPr lang="en-US" sz="1200" dirty="0">
              <a:effectLst/>
              <a:latin typeface="Times New Roman" panose="02020603050405020304" pitchFamily="18" charset="0"/>
              <a:ea typeface="Times New Roman" panose="02020603050405020304" pitchFamily="18" charset="0"/>
            </a:endParaRPr>
          </a:p>
          <a:p>
            <a:pPr marL="285750" indent="-285750">
              <a:spcBef>
                <a:spcPts val="0"/>
              </a:spcBef>
              <a:buFont typeface="Wingdings" panose="05000000000000000000" pitchFamily="2" charset="2"/>
              <a:buChar char="Ø"/>
            </a:pPr>
            <a:endParaRPr lang="en-US" sz="1200" dirty="0">
              <a:effectLst/>
              <a:latin typeface="Times New Roman" panose="02020603050405020304" pitchFamily="18" charset="0"/>
              <a:ea typeface="Times New Roman" panose="02020603050405020304" pitchFamily="18" charset="0"/>
            </a:endParaRPr>
          </a:p>
          <a:p>
            <a:pPr>
              <a:lnSpc>
                <a:spcPct val="150000"/>
              </a:lnSpc>
              <a:spcBef>
                <a:spcPct val="0"/>
              </a:spcBef>
              <a:buClrTx/>
              <a:buSzTx/>
              <a:buNone/>
            </a:pPr>
            <a:endParaRPr lang="en-US" altLang="en-US" sz="1200" dirty="0"/>
          </a:p>
        </p:txBody>
      </p:sp>
      <p:sp>
        <p:nvSpPr>
          <p:cNvPr id="32771" name="Rectangle 3"/>
          <p:cNvSpPr txBox="1">
            <a:spLocks noChangeArrowheads="1"/>
          </p:cNvSpPr>
          <p:nvPr/>
        </p:nvSpPr>
        <p:spPr bwMode="auto">
          <a:xfrm>
            <a:off x="9906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Why USPS ?</a:t>
            </a:r>
          </a:p>
        </p:txBody>
      </p:sp>
    </p:spTree>
    <p:extLst>
      <p:ext uri="{BB962C8B-B14F-4D97-AF65-F5344CB8AC3E}">
        <p14:creationId xmlns:p14="http://schemas.microsoft.com/office/powerpoint/2010/main" val="13593864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5055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285750" marR="0" indent="-285750">
              <a:spcBef>
                <a:spcPts val="0"/>
              </a:spcBef>
              <a:spcAft>
                <a:spcPts val="185"/>
              </a:spcAft>
              <a:buFont typeface="Wingdings" panose="05000000000000000000" pitchFamily="2" charset="2"/>
              <a:buChar char="Ø"/>
            </a:pPr>
            <a:r>
              <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rPr>
              <a:t>All Part–time, non-career position, which may lead to a full-time career position. </a:t>
            </a:r>
            <a:endParaRPr lang="en-US" sz="12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pPr marL="285750" marR="0" indent="-285750">
              <a:spcBef>
                <a:spcPts val="0"/>
              </a:spcBef>
              <a:spcAft>
                <a:spcPts val="185"/>
              </a:spcAft>
              <a:buFont typeface="Wingdings" panose="05000000000000000000" pitchFamily="2" charset="2"/>
              <a:buChar char="Ø"/>
            </a:pPr>
            <a:r>
              <a:rPr lang="en-US" sz="1200" dirty="0">
                <a:solidFill>
                  <a:srgbClr val="000000"/>
                </a:solidFill>
                <a:latin typeface="Calibri" panose="020F0502020204030204" pitchFamily="34" charset="0"/>
                <a:ea typeface="Calibri" panose="020F0502020204030204" pitchFamily="34" charset="0"/>
                <a:cs typeface="Symbol" panose="05050102010706020507" pitchFamily="18" charset="2"/>
              </a:rPr>
              <a:t>S</a:t>
            </a:r>
            <a:r>
              <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rPr>
              <a:t>ome Applicants must have a valid state driver’s license, a safe driving record, and at least two years of unsupervised experience driving passenger cars or larger. The driving must have taken place in the U.S. or its possessions or territories or in U.S. military installations worldwide. </a:t>
            </a:r>
          </a:p>
          <a:p>
            <a:pPr marL="285750" marR="0" indent="-285750">
              <a:spcBef>
                <a:spcPts val="0"/>
              </a:spcBef>
              <a:spcAft>
                <a:spcPts val="185"/>
              </a:spcAft>
              <a:buFont typeface="Wingdings" panose="05000000000000000000" pitchFamily="2" charset="2"/>
              <a:buChar char="Ø"/>
            </a:pPr>
            <a:r>
              <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rPr>
              <a:t>Hours will vary and will include holidays and weekends; there is no guarantee of hours. </a:t>
            </a:r>
            <a:endParaRPr lang="en-US" sz="12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pPr marL="285750" marR="0" indent="-285750">
              <a:spcBef>
                <a:spcPts val="0"/>
              </a:spcBef>
              <a:spcAft>
                <a:spcPts val="185"/>
              </a:spcAft>
              <a:buFont typeface="Wingdings" panose="05000000000000000000" pitchFamily="2" charset="2"/>
              <a:buChar char="Ø"/>
            </a:pPr>
            <a:r>
              <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rPr>
              <a:t>You must be flexible with little to no lead time or advance notice of a schedule change. </a:t>
            </a:r>
            <a:endParaRPr lang="en-US" sz="12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pPr marL="285750" marR="0" indent="-285750">
              <a:spcBef>
                <a:spcPts val="0"/>
              </a:spcBef>
              <a:spcAft>
                <a:spcPts val="185"/>
              </a:spcAft>
              <a:buFont typeface="Wingdings" panose="05000000000000000000" pitchFamily="2" charset="2"/>
              <a:buChar char="Ø"/>
            </a:pPr>
            <a:r>
              <a:rPr lang="en-US" sz="1200" dirty="0">
                <a:solidFill>
                  <a:srgbClr val="000000"/>
                </a:solidFill>
                <a:latin typeface="Calibri" panose="020F0502020204030204" pitchFamily="34" charset="0"/>
                <a:ea typeface="Calibri" panose="020F0502020204030204" pitchFamily="34" charset="0"/>
                <a:cs typeface="Symbol" panose="05050102010706020507" pitchFamily="18" charset="2"/>
              </a:rPr>
              <a:t>F</a:t>
            </a:r>
            <a:r>
              <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rPr>
              <a:t>or delivery positions, you will perform work indoors and outdoors in all weather: rain, sleet, ice, snow, cold, and heat, and you may encounter animals and insects too. </a:t>
            </a:r>
            <a:endParaRPr lang="en-US" sz="12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pPr marL="285750" marR="0" indent="-285750">
              <a:spcBef>
                <a:spcPts val="0"/>
              </a:spcBef>
              <a:spcAft>
                <a:spcPts val="185"/>
              </a:spcAft>
              <a:buFont typeface="Wingdings" panose="05000000000000000000" pitchFamily="2" charset="2"/>
              <a:buChar char="Ø"/>
            </a:pPr>
            <a:r>
              <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rPr>
              <a:t>Your duties will be physically demanding requiring moderate to heavy lifting, carrying, prolonged standing, reaching, and walking. </a:t>
            </a:r>
            <a:endParaRPr lang="en-US" sz="12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pPr marL="285750" marR="0" indent="-285750">
              <a:spcBef>
                <a:spcPts val="0"/>
              </a:spcBef>
              <a:spcAft>
                <a:spcPts val="185"/>
              </a:spcAft>
              <a:buFont typeface="Wingdings" panose="05000000000000000000" pitchFamily="2" charset="2"/>
              <a:buChar char="Ø"/>
            </a:pPr>
            <a:r>
              <a:rPr lang="en-US" sz="1200" dirty="0">
                <a:solidFill>
                  <a:srgbClr val="000000"/>
                </a:solidFill>
                <a:latin typeface="Calibri" panose="020F0502020204030204" pitchFamily="34" charset="0"/>
                <a:ea typeface="Calibri" panose="020F0502020204030204" pitchFamily="34" charset="0"/>
                <a:cs typeface="Symbol" panose="05050102010706020507" pitchFamily="18" charset="2"/>
              </a:rPr>
              <a:t>F</a:t>
            </a:r>
            <a:r>
              <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rPr>
              <a:t>or delivery positions, you may be required to learn and become proficient in delivery of mail on other routes. </a:t>
            </a:r>
            <a:endParaRPr lang="en-US" sz="12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pPr marL="285750" marR="0" indent="-285750">
              <a:spcBef>
                <a:spcPts val="0"/>
              </a:spcBef>
              <a:spcAft>
                <a:spcPts val="0"/>
              </a:spcAft>
              <a:buFont typeface="Wingdings" panose="05000000000000000000" pitchFamily="2" charset="2"/>
              <a:buChar char="Ø"/>
            </a:pPr>
            <a:r>
              <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rPr>
              <a:t>You must follow established safe work methods and procedures. </a:t>
            </a:r>
          </a:p>
          <a:p>
            <a:pPr marL="285750" marR="0" indent="-285750">
              <a:spcBef>
                <a:spcPts val="0"/>
              </a:spcBef>
              <a:spcAft>
                <a:spcPts val="0"/>
              </a:spcAft>
              <a:buFont typeface="Wingdings" panose="05000000000000000000" pitchFamily="2" charset="2"/>
              <a:buChar char="Ø"/>
            </a:pPr>
            <a:endPar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endParaRPr>
          </a:p>
          <a:p>
            <a:pPr marL="285750" indent="-285750">
              <a:spcBef>
                <a:spcPts val="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For assistance please call or stop by your local post office. Or visit our website for links and videos: </a:t>
            </a:r>
            <a:r>
              <a:rPr lang="en-US" sz="1800" u="sng" dirty="0">
                <a:solidFill>
                  <a:srgbClr val="0000FF"/>
                </a:solidFill>
                <a:effectLst/>
                <a:latin typeface="Calibri" panose="020F0502020204030204" pitchFamily="34" charset="0"/>
                <a:ea typeface="Calibri" panose="020F0502020204030204" pitchFamily="34" charset="0"/>
                <a:cs typeface="Arial" panose="020B0604020202020204" pitchFamily="34" charset="0"/>
                <a:hlinkClick r:id="rId2"/>
              </a:rPr>
              <a:t>www.usps.com/careers</a:t>
            </a:r>
            <a:endParaRPr lang="en-US" sz="1800" dirty="0">
              <a:solidFill>
                <a:srgbClr val="101820"/>
              </a:solidFill>
              <a:latin typeface="Segoe UI" panose="020B0502040204020203" pitchFamily="34" charset="0"/>
              <a:cs typeface="Times New Roman" panose="02020603050405020304" pitchFamily="18" charset="0"/>
            </a:endParaRPr>
          </a:p>
          <a:p>
            <a:pPr marL="285750" marR="0" indent="-285750">
              <a:spcBef>
                <a:spcPts val="0"/>
              </a:spcBef>
              <a:spcAft>
                <a:spcPts val="0"/>
              </a:spcAft>
              <a:buFont typeface="Wingdings" panose="05000000000000000000" pitchFamily="2" charset="2"/>
              <a:buChar char="Ø"/>
            </a:pPr>
            <a:endParaRPr lang="en-US" sz="1200" dirty="0">
              <a:solidFill>
                <a:srgbClr val="000000"/>
              </a:solidFill>
              <a:latin typeface="Calibri" panose="020F0502020204030204" pitchFamily="34" charset="0"/>
              <a:ea typeface="Calibri" panose="020F0502020204030204" pitchFamily="34" charset="0"/>
              <a:cs typeface="Symbol" panose="05050102010706020507" pitchFamily="18" charset="2"/>
            </a:endParaRPr>
          </a:p>
          <a:p>
            <a:pPr marL="285750" marR="0" indent="-285750">
              <a:spcBef>
                <a:spcPts val="0"/>
              </a:spcBef>
              <a:spcAft>
                <a:spcPts val="0"/>
              </a:spcAft>
              <a:buFont typeface="Wingdings" panose="05000000000000000000" pitchFamily="2" charset="2"/>
              <a:buChar char="Ø"/>
            </a:pPr>
            <a:endPar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endParaRPr>
          </a:p>
          <a:p>
            <a:pPr marL="285750" marR="0" indent="-285750">
              <a:spcBef>
                <a:spcPts val="0"/>
              </a:spcBef>
              <a:spcAft>
                <a:spcPts val="0"/>
              </a:spcAft>
              <a:buFont typeface="Wingdings" panose="05000000000000000000" pitchFamily="2" charset="2"/>
              <a:buChar char="Ø"/>
            </a:pPr>
            <a:endParaRPr lang="en-US" sz="1200" dirty="0">
              <a:solidFill>
                <a:srgbClr val="000000"/>
              </a:solidFill>
              <a:latin typeface="Calibri" panose="020F0502020204030204" pitchFamily="34" charset="0"/>
              <a:ea typeface="Calibri" panose="020F0502020204030204" pitchFamily="34" charset="0"/>
              <a:cs typeface="Symbol" panose="05050102010706020507" pitchFamily="18" charset="2"/>
            </a:endParaRPr>
          </a:p>
          <a:p>
            <a:pPr marL="285750" marR="0" indent="-285750">
              <a:spcBef>
                <a:spcPts val="0"/>
              </a:spcBef>
              <a:spcAft>
                <a:spcPts val="0"/>
              </a:spcAft>
              <a:buFont typeface="Wingdings" panose="05000000000000000000" pitchFamily="2" charset="2"/>
              <a:buChar char="Ø"/>
            </a:pPr>
            <a:endParaRPr lang="en-US" sz="1200" dirty="0">
              <a:solidFill>
                <a:srgbClr val="000000"/>
              </a:solidFill>
              <a:effectLst/>
              <a:latin typeface="Calibri" panose="020F0502020204030204" pitchFamily="34" charset="0"/>
              <a:ea typeface="Calibri" panose="020F0502020204030204" pitchFamily="34" charset="0"/>
              <a:cs typeface="Symbol" panose="05050102010706020507" pitchFamily="18" charset="2"/>
            </a:endParaRPr>
          </a:p>
          <a:p>
            <a:pPr marR="0" algn="ctr">
              <a:spcBef>
                <a:spcPts val="0"/>
              </a:spcBef>
              <a:spcAft>
                <a:spcPts val="0"/>
              </a:spcAft>
              <a:buNone/>
            </a:pPr>
            <a:r>
              <a:rPr lang="en-US" sz="4400" dirty="0">
                <a:solidFill>
                  <a:srgbClr val="000000"/>
                </a:solidFill>
                <a:latin typeface="Blackadder ITC" panose="04020505051007020D02" pitchFamily="82" charset="0"/>
                <a:ea typeface="Calibri" panose="020F0502020204030204" pitchFamily="34" charset="0"/>
                <a:cs typeface="Symbol" panose="05050102010706020507" pitchFamily="18" charset="2"/>
              </a:rPr>
              <a:t>Welcome a board.</a:t>
            </a:r>
            <a:endParaRPr lang="en-US" sz="4400" dirty="0">
              <a:solidFill>
                <a:srgbClr val="000000"/>
              </a:solidFill>
              <a:effectLst/>
              <a:latin typeface="Blackadder ITC" panose="04020505051007020D02" pitchFamily="82" charset="0"/>
              <a:ea typeface="Calibri" panose="020F0502020204030204" pitchFamily="34" charset="0"/>
              <a:cs typeface="Symbol" panose="05050102010706020507" pitchFamily="18" charset="2"/>
            </a:endParaRPr>
          </a:p>
          <a:p>
            <a:pPr marL="285750" marR="0" indent="-285750">
              <a:spcBef>
                <a:spcPts val="0"/>
              </a:spcBef>
              <a:spcAft>
                <a:spcPts val="185"/>
              </a:spcAft>
              <a:buFont typeface="Wingdings" panose="05000000000000000000" pitchFamily="2" charset="2"/>
              <a:buChar char="Ø"/>
            </a:pPr>
            <a:endParaRPr lang="en-US" sz="1200" dirty="0">
              <a:solidFill>
                <a:srgbClr val="000000"/>
              </a:solidFill>
              <a:effectLst/>
              <a:latin typeface="Symbol" panose="05050102010706020507" pitchFamily="18" charset="2"/>
              <a:ea typeface="Calibri" panose="020F0502020204030204" pitchFamily="34" charset="0"/>
              <a:cs typeface="Symbol" panose="05050102010706020507" pitchFamily="18" charset="2"/>
            </a:endParaRPr>
          </a:p>
          <a:p>
            <a:pPr marL="171450" marR="0" indent="-171450">
              <a:buFont typeface="Wingdings" panose="05000000000000000000" pitchFamily="2" charset="2"/>
              <a:buChar char="Ø"/>
            </a:pPr>
            <a:endParaRPr lang="en-US" sz="1200" dirty="0">
              <a:effectLst/>
              <a:latin typeface="Times New Roman" panose="02020603050405020304" pitchFamily="18"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Final Ward</a:t>
            </a:r>
            <a:endParaRPr lang="en-US" sz="2400" i="1" dirty="0">
              <a:solidFill>
                <a:srgbClr val="008000"/>
              </a:solidFill>
            </a:endParaRPr>
          </a:p>
        </p:txBody>
      </p:sp>
    </p:spTree>
    <p:extLst>
      <p:ext uri="{BB962C8B-B14F-4D97-AF65-F5344CB8AC3E}">
        <p14:creationId xmlns:p14="http://schemas.microsoft.com/office/powerpoint/2010/main" val="1475580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84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285750" indent="-285750">
              <a:lnSpc>
                <a:spcPct val="107000"/>
              </a:lnSpc>
              <a:spcBef>
                <a:spcPts val="0"/>
              </a:spcBef>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Diversity, Equity &amp; Inclusion</a:t>
            </a:r>
          </a:p>
          <a:p>
            <a:pPr marL="285750" marR="0" indent="-285750">
              <a:lnSpc>
                <a:spcPct val="107000"/>
              </a:lnSpc>
              <a:spcBef>
                <a:spcPts val="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285750" marR="0" indent="-285750">
              <a:spcBef>
                <a:spcPts val="0"/>
              </a:spcBef>
              <a:buFont typeface="Arial" panose="020B0604020202020204" pitchFamily="34" charset="0"/>
              <a:buChar char="•"/>
            </a:pPr>
            <a:r>
              <a:rPr lang="en-US" sz="1200" dirty="0">
                <a:solidFill>
                  <a:srgbClr val="101820"/>
                </a:solidFill>
                <a:effectLst/>
                <a:latin typeface="Helvetica" panose="020B0604020202020204" pitchFamily="34" charset="0"/>
                <a:ea typeface="Times New Roman" panose="02020603050405020304" pitchFamily="18" charset="0"/>
              </a:rPr>
              <a:t>It is the policy of the Postal Service to provide equal employment opportunity and prevent employment discrimination. We seek to attract and retain a diverse workforce in which employees respect and value each other’s differences and work to promote collaboration, flexibility, and fairness so that all employees can participate and contribute to their full potential. Should you become a USPS employee, you will be required to perform your duties in a manner that complies with these policies and objectives.</a:t>
            </a:r>
          </a:p>
          <a:p>
            <a:pPr marL="285750" marR="0" indent="-285750">
              <a:spcBef>
                <a:spcPts val="0"/>
              </a:spcBef>
              <a:buFont typeface="Arial" panose="020B0604020202020204" pitchFamily="34" charset="0"/>
              <a:buChar char="•"/>
            </a:pPr>
            <a:endParaRPr lang="en-US" sz="1200" dirty="0">
              <a:solidFill>
                <a:srgbClr val="101820"/>
              </a:solidFill>
              <a:latin typeface="Helvetica" panose="020B0604020202020204" pitchFamily="34" charset="0"/>
              <a:ea typeface="Times New Roman" panose="02020603050405020304" pitchFamily="18" charset="0"/>
            </a:endParaRPr>
          </a:p>
          <a:p>
            <a:pPr marL="285750" marR="0" indent="-285750">
              <a:spcBef>
                <a:spcPts val="0"/>
              </a:spcBef>
              <a:buFont typeface="Arial" panose="020B0604020202020204" pitchFamily="34" charset="0"/>
              <a:buChar char="•"/>
            </a:pPr>
            <a:endParaRPr lang="en-US" sz="1200" dirty="0">
              <a:solidFill>
                <a:srgbClr val="101820"/>
              </a:solidFill>
              <a:latin typeface="Helvetica" panose="020B0604020202020204" pitchFamily="34" charset="0"/>
              <a:ea typeface="Times New Roman" panose="02020603050405020304" pitchFamily="18" charset="0"/>
            </a:endParaRPr>
          </a:p>
          <a:p>
            <a:pPr marL="285750" marR="0" indent="-285750">
              <a:lnSpc>
                <a:spcPct val="107000"/>
              </a:lnSpc>
              <a:spcBef>
                <a:spcPts val="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Equal Employment Opportunity (EEO) </a:t>
            </a:r>
          </a:p>
          <a:p>
            <a:pPr marR="0">
              <a:lnSpc>
                <a:spcPct val="107000"/>
              </a:lnSpc>
              <a:spcBef>
                <a:spcPts val="0"/>
              </a:spcBef>
              <a:spcAft>
                <a:spcPts val="0"/>
              </a:spcAft>
              <a:buNone/>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285750" marR="0" indent="-285750">
              <a:lnSpc>
                <a:spcPct val="107000"/>
              </a:lnSpc>
              <a:spcBef>
                <a:spcPts val="0"/>
              </a:spcBef>
              <a:spcAft>
                <a:spcPts val="800"/>
              </a:spcAft>
              <a:buFont typeface="Arial" panose="020B0604020202020204" pitchFamily="34" charset="0"/>
              <a:buChar char="•"/>
            </a:pPr>
            <a:r>
              <a:rPr lang="en-US" sz="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The following statutes, which are enforced by the EEOC, make it illegal to discriminate against employees or applicants for employment on the basis of race, color, religion, genetic information, national origin, sex (including pregnancy, sexual orientation, and gender identity, including transgender status), age (40+), or physical or mental disability In addition, a person who files an EEO complaint, participates in an investigation of an EEO complaint, or opposes an employment practice made illegal under any of the statutes enforced by the EEOC is protected from retaliation.</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R="0" lvl="0">
              <a:lnSpc>
                <a:spcPct val="107000"/>
              </a:lnSpc>
              <a:spcBef>
                <a:spcPts val="0"/>
              </a:spcBef>
              <a:spcAft>
                <a:spcPts val="800"/>
              </a:spcAft>
              <a:buSzPts val="1000"/>
              <a:buNone/>
              <a:tabLst>
                <a:tab pos="457200" algn="l"/>
              </a:tabLst>
            </a:pPr>
            <a:endPar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endParaRPr>
          </a:p>
        </p:txBody>
      </p:sp>
      <p:sp>
        <p:nvSpPr>
          <p:cNvPr id="32771" name="Rectangle 3"/>
          <p:cNvSpPr txBox="1">
            <a:spLocks noChangeArrowheads="1"/>
          </p:cNvSpPr>
          <p:nvPr/>
        </p:nvSpPr>
        <p:spPr bwMode="auto">
          <a:xfrm>
            <a:off x="9906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Why USPS ?</a:t>
            </a:r>
          </a:p>
        </p:txBody>
      </p:sp>
    </p:spTree>
    <p:extLst>
      <p:ext uri="{BB962C8B-B14F-4D97-AF65-F5344CB8AC3E}">
        <p14:creationId xmlns:p14="http://schemas.microsoft.com/office/powerpoint/2010/main" val="3193600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720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285750" marR="0" indent="-285750">
              <a:lnSpc>
                <a:spcPct val="107000"/>
              </a:lnSpc>
              <a:spcBef>
                <a:spcPts val="200"/>
              </a:spcBef>
              <a:spcAft>
                <a:spcPts val="0"/>
              </a:spcAft>
              <a:buFont typeface="Wingdings" panose="05000000000000000000" pitchFamily="2" charset="2"/>
              <a:buChar char="Ø"/>
            </a:pPr>
            <a:r>
              <a:rPr lang="en-US" sz="1800" b="1" dirty="0">
                <a:solidFill>
                  <a:srgbClr val="101820"/>
                </a:solidFill>
                <a:effectLst/>
                <a:latin typeface="Segoe UI" panose="020B0502040204020203" pitchFamily="34" charset="0"/>
                <a:ea typeface="Times New Roman" panose="02020603050405020304" pitchFamily="18" charset="0"/>
                <a:cs typeface="Times New Roman" panose="02020603050405020304" pitchFamily="18" charset="0"/>
              </a:rPr>
              <a:t>City Carrier Assistant (CCA)</a:t>
            </a:r>
          </a:p>
          <a:p>
            <a:pPr marL="285750" marR="0" indent="-285750">
              <a:lnSpc>
                <a:spcPct val="107000"/>
              </a:lnSpc>
              <a:spcBef>
                <a:spcPts val="200"/>
              </a:spcBef>
              <a:spcAft>
                <a:spcPts val="0"/>
              </a:spcAft>
              <a:buFont typeface="Wingdings" panose="05000000000000000000" pitchFamily="2" charset="2"/>
              <a:buChar char="Ø"/>
            </a:pPr>
            <a:endParaRPr lang="en-US" sz="18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285750" marR="0" indent="-285750">
              <a:buFont typeface="Arial" panose="020B0604020202020204" pitchFamily="34" charset="0"/>
              <a:buChar char="•"/>
            </a:pPr>
            <a:r>
              <a:rPr lang="en-US" sz="1200" dirty="0">
                <a:solidFill>
                  <a:srgbClr val="101820"/>
                </a:solidFill>
                <a:effectLst/>
                <a:latin typeface="Helvetica" panose="020B0604020202020204" pitchFamily="34" charset="0"/>
                <a:ea typeface="Times New Roman" panose="02020603050405020304" pitchFamily="18" charset="0"/>
              </a:rPr>
              <a:t>In this role you deliver and collect mail on foot or by vehicle in a city area. You also maintain good relations with customers and have a general familiarity with postal laws, regulations, and products for your area. As a CCA you provide a critical service to your community by ensuring mail delivery during weekdays, weekends, and holidays with opportunities for career promotion. CCAs may be eligible for certain benefits including paid leave and health insurance. This position is ideal for candidates that enjoy staying active outdoors with occasional customer service interactions.</a:t>
            </a: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endParaRPr>
          </a:p>
          <a:p>
            <a:pPr marL="285750" marR="0" indent="-2857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285750" marR="0" indent="-285750">
              <a:buFont typeface="Wingdings" panose="05000000000000000000" pitchFamily="2" charset="2"/>
              <a:buChar char="q"/>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Sort, lift and push moderate to heavy loads of mail and packages to prepare for delivery</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Deliver mail along your assigned route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Pick up or collect mail from customers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Collect postage due for charge on delivery or other services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Work indoors and outdoors in all weather: rain, snow, cold and heat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8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8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1010357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149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Rural Carrier Associate (RCA)</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deliver and collect packages along routes in rural areas during weekdays, weekends and holidays. You also provide a variety of services to customers along your assigned route. You may be required to use a personal vehicle if a postal vehicle is not provided. As an RCA you may be eligible to receive health benefits and promotion to a career opportunity. This position is ideal for candidates that enjoy staying active and working independently outdoors with occasional customer service interactions.</a:t>
            </a:r>
          </a:p>
          <a:p>
            <a:pPr marL="0" marR="0"/>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b="1"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Sort, lift and push moderate to heavy loads of mail and packages to prepare for delivery</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Deliver mail along your assigned route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Pick up or collect mail from customers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Sell stamps, stamped paper and money orders or other services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Work indoors and outdoors in all weather: rain, snow, cold and heat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39692433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052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285750" marR="0" indent="-2857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Assistant Rural Carrier (ARC)</a:t>
            </a:r>
          </a:p>
          <a:p>
            <a:pPr marL="285750" marR="0" indent="-2857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deliver and collect packages along routes in rural areas. You also provide a variety of services to customers along your assigned route and may be required to provide your own personal vehicle. As an ARC you may opt to provide service to your community on weekends and holidays or up to seven days each week; whichever suits your lifestyle. If you enjoy working outdoors, while keeping your week free, this may be a great fit for you.</a:t>
            </a:r>
          </a:p>
          <a:p>
            <a:pPr marL="171450" marR="0" indent="-171450">
              <a:buFont typeface="Wingdings" panose="05000000000000000000" pitchFamily="2" charset="2"/>
              <a:buChar char="§"/>
            </a:pPr>
            <a:endParaRPr lang="en-US" sz="1200" dirty="0">
              <a:solidFill>
                <a:srgbClr val="101820"/>
              </a:solidFill>
              <a:latin typeface="Helvetica" panose="020B0604020202020204" pitchFamily="34" charset="0"/>
              <a:ea typeface="Times New Roman" panose="02020603050405020304" pitchFamily="18" charset="0"/>
            </a:endParaRP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Sort, lift and push moderate to heavy loads of mail and packages to prepare for delivery</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Deliver mail along your assigned route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Pick up or collect mail from customers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Work indoors and outdoors in all weather: rain, snow, cold and heat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572758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36642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PSE Mail Processing Clerk</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perform a variety of clerk duties required to process mail using automated mail processing equipment or manual methods of sorting and distribution. Benefits may include paid vacation leave and health insurance. If you enjoy working in a fast-paced, safe environment with occasional interaction with the public, this could be the right job for you.</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Sort outgoing and/or incoming mail using automated equipment</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Ensure all necessary support equipment and materials are organized for sorting</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Provide services at public window for non-financial transactions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Lifting or carrying moderate to heavy mail and packages and prolonged standing</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3353679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ChangeArrowheads="1"/>
          </p:cNvSpPr>
          <p:nvPr/>
        </p:nvSpPr>
        <p:spPr bwMode="auto">
          <a:xfrm>
            <a:off x="381000" y="1447800"/>
            <a:ext cx="8153400" cy="4359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bg2">
                      <a:alpha val="50000"/>
                    </a:schemeClr>
                  </a:outerShdw>
                </a:effectLst>
              </a14:hiddenEffects>
            </a:ext>
          </a:extLst>
        </p:spPr>
        <p:txBody>
          <a:bodyPr wrap="square">
            <a:spAutoFit/>
          </a:bodyP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marL="171450" marR="0" indent="-171450">
              <a:lnSpc>
                <a:spcPct val="107000"/>
              </a:lnSpc>
              <a:spcBef>
                <a:spcPts val="200"/>
              </a:spcBef>
              <a:spcAft>
                <a:spcPts val="0"/>
              </a:spcAft>
              <a:buFont typeface="Wingdings" panose="05000000000000000000" pitchFamily="2" charset="2"/>
              <a:buChar char="Ø"/>
            </a:pPr>
            <a:r>
              <a:rPr lang="en-US" sz="1800" dirty="0">
                <a:solidFill>
                  <a:srgbClr val="101820"/>
                </a:solidFill>
                <a:latin typeface="Segoe UI" panose="020B0502040204020203" pitchFamily="34" charset="0"/>
                <a:cs typeface="Times New Roman" panose="02020603050405020304" pitchFamily="18" charset="0"/>
              </a:rPr>
              <a:t>PSE Sales &amp; Services/Distribution Associate</a:t>
            </a:r>
          </a:p>
          <a:p>
            <a:pPr marL="171450" marR="0" indent="-171450">
              <a:lnSpc>
                <a:spcPct val="107000"/>
              </a:lnSpc>
              <a:spcBef>
                <a:spcPts val="200"/>
              </a:spcBef>
              <a:spcAft>
                <a:spcPts val="0"/>
              </a:spcAft>
              <a:buFont typeface="Wingdings" panose="05000000000000000000" pitchFamily="2" charset="2"/>
              <a:buChar char="Ø"/>
            </a:pPr>
            <a:endParaRPr lang="en-US" sz="1200" b="1"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171450" marR="0" indent="-171450">
              <a:buFont typeface="Wingdings" panose="05000000000000000000" pitchFamily="2" charset="2"/>
              <a:buChar char="§"/>
            </a:pPr>
            <a:r>
              <a:rPr lang="en-US" sz="1200" dirty="0">
                <a:solidFill>
                  <a:srgbClr val="101820"/>
                </a:solidFill>
                <a:effectLst/>
                <a:latin typeface="Helvetica" panose="020B0604020202020204" pitchFamily="34" charset="0"/>
                <a:ea typeface="Times New Roman" panose="02020603050405020304" pitchFamily="18" charset="0"/>
              </a:rPr>
              <a:t>In this role you will perform a variety of sales and customer support services. The job primarily involves providing services to customers over the counter at postal branches. Benefits may include paid vacation leave and health insurance. If you enjoy working regularly with the public to serve your community, this may be an excellent fit for you.</a:t>
            </a:r>
          </a:p>
          <a:p>
            <a:pPr marL="171450" marR="0" indent="-171450">
              <a:buFont typeface="Wingdings" panose="05000000000000000000" pitchFamily="2" charset="2"/>
              <a:buChar char="§"/>
            </a:pPr>
            <a:endParaRPr lang="en-US" sz="1200" dirty="0">
              <a:effectLst/>
              <a:latin typeface="Times New Roman" panose="02020603050405020304" pitchFamily="18" charset="0"/>
              <a:ea typeface="Times New Roman" panose="02020603050405020304" pitchFamily="18" charset="0"/>
            </a:endParaRPr>
          </a:p>
          <a:p>
            <a:pPr marL="171450" marR="0" indent="-171450">
              <a:buFont typeface="Wingdings" panose="05000000000000000000" pitchFamily="2" charset="2"/>
              <a:buChar char="v"/>
            </a:pPr>
            <a:r>
              <a:rPr lang="en-US" sz="1200" dirty="0">
                <a:solidFill>
                  <a:srgbClr val="101820"/>
                </a:solidFill>
                <a:effectLst/>
                <a:latin typeface="Segoe UI" panose="020B0502040204020203" pitchFamily="34" charset="0"/>
                <a:ea typeface="Times New Roman" panose="02020603050405020304" pitchFamily="18" charset="0"/>
              </a:rPr>
              <a:t>Job duties include:</a:t>
            </a:r>
            <a:endParaRPr lang="en-US" sz="1200" b="0" dirty="0">
              <a:solidFill>
                <a:srgbClr val="101820"/>
              </a:solidFill>
              <a:latin typeface="Segoe UI" panose="020B0502040204020203" pitchFamily="34" charset="0"/>
              <a:ea typeface="Times New Roman" panose="02020603050405020304" pitchFamily="18" charset="0"/>
            </a:endParaRPr>
          </a:p>
          <a:p>
            <a:pPr marL="171450" marR="0" indent="-171450">
              <a:buFont typeface="Wingdings" panose="05000000000000000000" pitchFamily="2" charset="2"/>
              <a:buChar char="v"/>
            </a:pPr>
            <a:endParaRPr lang="en-US" sz="1200" dirty="0">
              <a:effectLst/>
              <a:latin typeface="Times New Roman" panose="02020603050405020304" pitchFamily="18" charset="0"/>
              <a:ea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Greet and interact with customers, help with products, sales and promotions, and provide a good customer experience</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Handle and process customer purchases and returns of products and services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Perform passport duties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Maintain appearance of retail lobby by setting up and arranging displays that are presentable to customers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200" dirty="0">
                <a:solidFill>
                  <a:srgbClr val="101820"/>
                </a:solidFill>
                <a:effectLst/>
                <a:latin typeface="Helvetica" panose="020B0604020202020204" pitchFamily="34" charset="0"/>
                <a:ea typeface="Calibri" panose="020F0502020204030204" pitchFamily="34" charset="0"/>
                <a:cs typeface="Arial" panose="020B0604020202020204" pitchFamily="34" charset="0"/>
              </a:rPr>
              <a:t>Prolonged standing while interacting with customers</a:t>
            </a: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endParaRPr lang="en-US" sz="1200" dirty="0">
              <a:solidFill>
                <a:srgbClr val="101820"/>
              </a:solidFill>
              <a:effectLst/>
              <a:latin typeface="Calibri" panose="020F0502020204030204" pitchFamily="34" charset="0"/>
              <a:ea typeface="Calibri" panose="020F0502020204030204" pitchFamily="34" charset="0"/>
              <a:cs typeface="Arial" panose="020B0604020202020204" pitchFamily="34" charset="0"/>
            </a:endParaRPr>
          </a:p>
          <a:p>
            <a:pPr>
              <a:spcBef>
                <a:spcPts val="0"/>
              </a:spcBef>
              <a:buNone/>
            </a:pPr>
            <a:endParaRPr lang="en-US" sz="1200" dirty="0">
              <a:solidFill>
                <a:srgbClr val="101820"/>
              </a:solidFill>
              <a:latin typeface="Helvetica" panose="020B0604020202020204" pitchFamily="34" charset="0"/>
              <a:ea typeface="Times New Roman" panose="02020603050405020304" pitchFamily="18" charset="0"/>
            </a:endParaRPr>
          </a:p>
        </p:txBody>
      </p:sp>
      <p:sp>
        <p:nvSpPr>
          <p:cNvPr id="32771" name="Rectangle 3"/>
          <p:cNvSpPr txBox="1">
            <a:spLocks noChangeArrowheads="1"/>
          </p:cNvSpPr>
          <p:nvPr/>
        </p:nvSpPr>
        <p:spPr bwMode="auto">
          <a:xfrm>
            <a:off x="838200" y="228600"/>
            <a:ext cx="8077200" cy="5191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a:spcBef>
                <a:spcPct val="10000"/>
              </a:spcBef>
              <a:buClr>
                <a:srgbClr val="0040C0"/>
              </a:buClr>
              <a:buSzPct val="65000"/>
              <a:buFont typeface="Wingdings" panose="05000000000000000000" pitchFamily="2" charset="2"/>
              <a:buChar char="¨"/>
              <a:defRPr sz="3200" b="1">
                <a:solidFill>
                  <a:schemeClr val="tx1"/>
                </a:solidFill>
                <a:latin typeface="Arial" panose="020B0604020202020204" pitchFamily="34" charset="0"/>
              </a:defRPr>
            </a:lvl1pPr>
            <a:lvl2pPr marL="742950" indent="-285750">
              <a:spcBef>
                <a:spcPct val="10000"/>
              </a:spcBef>
              <a:buClr>
                <a:srgbClr val="0040C0"/>
              </a:buClr>
              <a:buSzPct val="75000"/>
              <a:buFont typeface="Wingdings" panose="05000000000000000000" pitchFamily="2" charset="2"/>
              <a:buChar char="Ø"/>
              <a:defRPr sz="2800" b="1">
                <a:solidFill>
                  <a:schemeClr val="tx1"/>
                </a:solidFill>
                <a:latin typeface="Arial" panose="020B0604020202020204" pitchFamily="34" charset="0"/>
              </a:defRPr>
            </a:lvl2pPr>
            <a:lvl3pPr marL="1143000" indent="-228600">
              <a:spcBef>
                <a:spcPct val="10000"/>
              </a:spcBef>
              <a:buClr>
                <a:srgbClr val="0040C0"/>
              </a:buClr>
              <a:buFont typeface="Wingdings" panose="05000000000000000000" pitchFamily="2" charset="2"/>
              <a:buChar char="§"/>
              <a:defRPr sz="2600" b="1">
                <a:solidFill>
                  <a:schemeClr val="tx1"/>
                </a:solidFill>
                <a:latin typeface="Arial" panose="020B0604020202020204" pitchFamily="34" charset="0"/>
              </a:defRPr>
            </a:lvl3pPr>
            <a:lvl4pPr marL="16002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4pPr>
            <a:lvl5pPr marL="2057400" indent="-228600">
              <a:spcBef>
                <a:spcPct val="10000"/>
              </a:spcBef>
              <a:buClr>
                <a:srgbClr val="0040C0"/>
              </a:buClr>
              <a:buFont typeface="Wingdings" panose="05000000000000000000" pitchFamily="2" charset="2"/>
              <a:buChar char="§"/>
              <a:defRPr sz="2400" b="1">
                <a:solidFill>
                  <a:schemeClr val="tx1"/>
                </a:solidFill>
                <a:latin typeface="Arial" panose="020B0604020202020204" pitchFamily="34" charset="0"/>
              </a:defRPr>
            </a:lvl5pPr>
            <a:lvl6pPr marL="25146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6pPr>
            <a:lvl7pPr marL="29718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7pPr>
            <a:lvl8pPr marL="34290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8pPr>
            <a:lvl9pPr marL="3886200" indent="-228600" eaLnBrk="0" fontAlgn="base" hangingPunct="0">
              <a:spcBef>
                <a:spcPct val="10000"/>
              </a:spcBef>
              <a:spcAft>
                <a:spcPct val="0"/>
              </a:spcAft>
              <a:buClr>
                <a:srgbClr val="0040C0"/>
              </a:buClr>
              <a:buFont typeface="Wingdings" panose="05000000000000000000" pitchFamily="2" charset="2"/>
              <a:buChar char="§"/>
              <a:defRPr sz="2400" b="1">
                <a:solidFill>
                  <a:schemeClr val="tx1"/>
                </a:solidFill>
                <a:latin typeface="Arial" panose="020B0604020202020204" pitchFamily="34" charset="0"/>
              </a:defRPr>
            </a:lvl9pPr>
          </a:lstStyle>
          <a:p>
            <a:pPr algn="r">
              <a:spcBef>
                <a:spcPct val="0"/>
              </a:spcBef>
              <a:buClrTx/>
              <a:buSzTx/>
              <a:buNone/>
            </a:pPr>
            <a:r>
              <a:rPr lang="en-US" altLang="en-US" sz="2400" i="1" dirty="0">
                <a:solidFill>
                  <a:srgbClr val="008000"/>
                </a:solidFill>
              </a:rPr>
              <a:t>Top Jobs</a:t>
            </a:r>
          </a:p>
        </p:txBody>
      </p:sp>
    </p:spTree>
    <p:extLst>
      <p:ext uri="{BB962C8B-B14F-4D97-AF65-F5344CB8AC3E}">
        <p14:creationId xmlns:p14="http://schemas.microsoft.com/office/powerpoint/2010/main" val="3892090671"/>
      </p:ext>
    </p:extLst>
  </p:cSld>
  <p:clrMapOvr>
    <a:masterClrMapping/>
  </p:clrMapOvr>
</p:sld>
</file>

<file path=ppt/theme/theme1.xml><?xml version="1.0" encoding="utf-8"?>
<a:theme xmlns:a="http://schemas.openxmlformats.org/drawingml/2006/main" name="3_USPS-NewWhite">
  <a:themeElements>
    <a:clrScheme name="USPS-New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USPS-NewWhi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USPS-New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USPS-NewWhi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USPS-NewWhi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USPS-NewWhi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USPS-NewWhi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USPS-NewWhi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USPS-NewWhi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USPS-NewWhi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USPS-NewWhi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USPS-NewWhi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USPS-NewWhi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USPS-NewWhi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SPS-NewWhi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6842</TotalTime>
  <Words>4032</Words>
  <Application>Microsoft Office PowerPoint</Application>
  <PresentationFormat>On-screen Show (4:3)</PresentationFormat>
  <Paragraphs>311</Paragraphs>
  <Slides>30</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Arial</vt:lpstr>
      <vt:lpstr>Arial Narrow</vt:lpstr>
      <vt:lpstr>Blackadder ITC</vt:lpstr>
      <vt:lpstr>Calibri</vt:lpstr>
      <vt:lpstr>Calibri Light</vt:lpstr>
      <vt:lpstr>Helvetica</vt:lpstr>
      <vt:lpstr>Segoe UI</vt:lpstr>
      <vt:lpstr>Symbol</vt:lpstr>
      <vt:lpstr>Times New Roman</vt:lpstr>
      <vt:lpstr>Wingdings</vt:lpstr>
      <vt:lpstr>3_USPS-NewWhite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 Postal Service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 2017 Human Resources Strategies</dc:title>
  <dc:creator>Wages, Angela D - Cleveland, OH</dc:creator>
  <cp:lastModifiedBy>KREMPASKY, DAVID T</cp:lastModifiedBy>
  <cp:revision>645</cp:revision>
  <cp:lastPrinted>2018-10-25T16:00:47Z</cp:lastPrinted>
  <dcterms:created xsi:type="dcterms:W3CDTF">2016-11-30T16:09:32Z</dcterms:created>
  <dcterms:modified xsi:type="dcterms:W3CDTF">2023-05-23T16:34:21Z</dcterms:modified>
</cp:coreProperties>
</file>